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Lst>
  <p:sldSz cy="6858000" cx="12192000"/>
  <p:notesSz cx="6858000" cy="9144000"/>
  <p:embeddedFontLst>
    <p:embeddedFont>
      <p:font typeface="Arial Black"/>
      <p:regular r:id="rId2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font" Target="fonts/ArialBlack-regular.fntdata"/><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 name="Google Shape;86;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5" name="Google Shape;185;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0" name="Google Shape;190;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4" name="Google Shape;204;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5" name="Google Shape;205;p1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7" name="Google Shape;217;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3" name="Google Shape;223;p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4" name="Google Shape;224;p1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7" name="Google Shape;237;p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8" name="Google Shape;238;p1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9" name="Google Shape;249;p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0" name="Google Shape;250;p1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2" name="Google Shape;262;p1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3" name="Google Shape;263;p1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4" name="Google Shape;274;p1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5" name="Google Shape;275;p1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0" name="Google Shape;290;p1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1" name="Google Shape;291;p1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6" name="Google Shape;96;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2" name="Google Shape;302;p2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3" name="Google Shape;303;p2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5" name="Google Shape;315;p2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6" name="Google Shape;316;p2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7" name="Google Shape;327;p2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8" name="Google Shape;328;p2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4" name="Google Shape;344;p2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5" name="Google Shape;345;p2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9" name="Google Shape;109;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6" name="Google Shape;126;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1" name="Google Shape;141;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2" name="Google Shape;142;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3" name="Google Shape;153;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2" name="Google Shape;162;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9" name="Google Shape;169;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6" name="Google Shape;176;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 name="Shape 15"/>
        <p:cNvGrpSpPr/>
        <p:nvPr/>
      </p:nvGrpSpPr>
      <p:grpSpPr>
        <a:xfrm>
          <a:off x="0" y="0"/>
          <a:ext cx="0" cy="0"/>
          <a:chOff x="0" y="0"/>
          <a:chExt cx="0" cy="0"/>
        </a:xfrm>
      </p:grpSpPr>
      <p:sp>
        <p:nvSpPr>
          <p:cNvPr id="16" name="Google Shape;16;p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 name="Google Shape;17;p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 name="Google Shape;18;p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11"/>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 name="Google Shape;75;p1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12"/>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 name="Google Shape;81;p1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 name="Shape 19"/>
        <p:cNvGrpSpPr/>
        <p:nvPr/>
      </p:nvGrpSpPr>
      <p:grpSpPr>
        <a:xfrm>
          <a:off x="0" y="0"/>
          <a:ext cx="0" cy="0"/>
          <a:chOff x="0" y="0"/>
          <a:chExt cx="0" cy="0"/>
        </a:xfrm>
      </p:grpSpPr>
      <p:sp>
        <p:nvSpPr>
          <p:cNvPr id="20" name="Google Shape;20;p3"/>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 name="Google Shape;21;p3"/>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2" name="Google Shape;22;p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 name="Google Shape;23;p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 name="Google Shape;24;p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5" name="Shape 25"/>
        <p:cNvGrpSpPr/>
        <p:nvPr/>
      </p:nvGrpSpPr>
      <p:grpSpPr>
        <a:xfrm>
          <a:off x="0" y="0"/>
          <a:ext cx="0" cy="0"/>
          <a:chOff x="0" y="0"/>
          <a:chExt cx="0" cy="0"/>
        </a:xfrm>
      </p:grpSpPr>
      <p:sp>
        <p:nvSpPr>
          <p:cNvPr id="26" name="Google Shape;26;p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 name="Google Shape;27;p4"/>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8" name="Google Shape;28;p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1" name="Shape 31"/>
        <p:cNvGrpSpPr/>
        <p:nvPr/>
      </p:nvGrpSpPr>
      <p:grpSpPr>
        <a:xfrm>
          <a:off x="0" y="0"/>
          <a:ext cx="0" cy="0"/>
          <a:chOff x="0" y="0"/>
          <a:chExt cx="0" cy="0"/>
        </a:xfrm>
      </p:grpSpPr>
      <p:sp>
        <p:nvSpPr>
          <p:cNvPr id="32" name="Google Shape;32;p5"/>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3" name="Google Shape;33;p5"/>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4" name="Google Shape;34;p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 name="Google Shape;36;p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 name="Shape 37"/>
        <p:cNvGrpSpPr/>
        <p:nvPr/>
      </p:nvGrpSpPr>
      <p:grpSpPr>
        <a:xfrm>
          <a:off x="0" y="0"/>
          <a:ext cx="0" cy="0"/>
          <a:chOff x="0" y="0"/>
          <a:chExt cx="0" cy="0"/>
        </a:xfrm>
      </p:grpSpPr>
      <p:sp>
        <p:nvSpPr>
          <p:cNvPr id="38" name="Google Shape;38;p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9" name="Google Shape;39;p6"/>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 name="Google Shape;40;p6"/>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 name="Google Shape;41;p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4" name="Shape 44"/>
        <p:cNvGrpSpPr/>
        <p:nvPr/>
      </p:nvGrpSpPr>
      <p:grpSpPr>
        <a:xfrm>
          <a:off x="0" y="0"/>
          <a:ext cx="0" cy="0"/>
          <a:chOff x="0" y="0"/>
          <a:chExt cx="0" cy="0"/>
        </a:xfrm>
      </p:grpSpPr>
      <p:sp>
        <p:nvSpPr>
          <p:cNvPr id="45" name="Google Shape;45;p7"/>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6" name="Google Shape;46;p7"/>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 name="Google Shape;47;p7"/>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 name="Google Shape;48;p7"/>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9" name="Google Shape;49;p7"/>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 name="Google Shape;50;p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 name="Google Shape;51;p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 name="Shape 53"/>
        <p:cNvGrpSpPr/>
        <p:nvPr/>
      </p:nvGrpSpPr>
      <p:grpSpPr>
        <a:xfrm>
          <a:off x="0" y="0"/>
          <a:ext cx="0" cy="0"/>
          <a:chOff x="0" y="0"/>
          <a:chExt cx="0" cy="0"/>
        </a:xfrm>
      </p:grpSpPr>
      <p:sp>
        <p:nvSpPr>
          <p:cNvPr id="54" name="Google Shape;54;p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5" name="Google Shape;55;p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9"/>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1" name="Google Shape;61;p9"/>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2" name="Google Shape;62;p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10"/>
          <p:cNvSpPr/>
          <p:nvPr>
            <p:ph idx="2" type="pic"/>
          </p:nvPr>
        </p:nvSpPr>
        <p:spPr>
          <a:xfrm>
            <a:off x="5183188" y="987425"/>
            <a:ext cx="6172200" cy="4873625"/>
          </a:xfrm>
          <a:prstGeom prst="rect">
            <a:avLst/>
          </a:prstGeom>
          <a:noFill/>
          <a:ln>
            <a:noFill/>
          </a:ln>
        </p:spPr>
      </p:sp>
      <p:sp>
        <p:nvSpPr>
          <p:cNvPr id="68" name="Google Shape;68;p10"/>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 name="Google Shape;69;p1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7.jpg"/><Relationship Id="rId4" Type="http://schemas.openxmlformats.org/officeDocument/2006/relationships/image" Target="../media/image9.png"/><Relationship Id="rId5" Type="http://schemas.openxmlformats.org/officeDocument/2006/relationships/image" Target="../media/image1.png"/><Relationship Id="rId6" Type="http://schemas.openxmlformats.org/officeDocument/2006/relationships/image" Target="../media/image2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3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45.png"/><Relationship Id="rId4" Type="http://schemas.openxmlformats.org/officeDocument/2006/relationships/image" Target="../media/image35.png"/><Relationship Id="rId5" Type="http://schemas.openxmlformats.org/officeDocument/2006/relationships/image" Target="../media/image37.png"/><Relationship Id="rId6" Type="http://schemas.openxmlformats.org/officeDocument/2006/relationships/image" Target="../media/image51.png"/><Relationship Id="rId7" Type="http://schemas.openxmlformats.org/officeDocument/2006/relationships/image" Target="../media/image4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41.png"/><Relationship Id="rId4" Type="http://schemas.openxmlformats.org/officeDocument/2006/relationships/image" Target="../media/image3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40.png"/><Relationship Id="rId4" Type="http://schemas.openxmlformats.org/officeDocument/2006/relationships/image" Target="../media/image5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57.png"/><Relationship Id="rId4" Type="http://schemas.openxmlformats.org/officeDocument/2006/relationships/image" Target="../media/image4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65.png"/><Relationship Id="rId4" Type="http://schemas.openxmlformats.org/officeDocument/2006/relationships/image" Target="../media/image46.png"/><Relationship Id="rId5" Type="http://schemas.openxmlformats.org/officeDocument/2006/relationships/image" Target="../media/image3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49.png"/><Relationship Id="rId4" Type="http://schemas.openxmlformats.org/officeDocument/2006/relationships/image" Target="../media/image50.png"/><Relationship Id="rId5" Type="http://schemas.openxmlformats.org/officeDocument/2006/relationships/image" Target="../media/image55.png"/><Relationship Id="rId6" Type="http://schemas.openxmlformats.org/officeDocument/2006/relationships/image" Target="../media/image6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6.png"/><Relationship Id="rId4" Type="http://schemas.openxmlformats.org/officeDocument/2006/relationships/image" Target="../media/image1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6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53.png"/><Relationship Id="rId4" Type="http://schemas.openxmlformats.org/officeDocument/2006/relationships/image" Target="../media/image52.png"/><Relationship Id="rId5" Type="http://schemas.openxmlformats.org/officeDocument/2006/relationships/image" Target="../media/image56.png"/><Relationship Id="rId6" Type="http://schemas.openxmlformats.org/officeDocument/2006/relationships/image" Target="../media/image6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62.png"/><Relationship Id="rId4" Type="http://schemas.openxmlformats.org/officeDocument/2006/relationships/image" Target="../media/image59.png"/><Relationship Id="rId5" Type="http://schemas.openxmlformats.org/officeDocument/2006/relationships/image" Target="../media/image6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5.png"/><Relationship Id="rId4" Type="http://schemas.openxmlformats.org/officeDocument/2006/relationships/image" Target="../media/image2.png"/><Relationship Id="rId10" Type="http://schemas.openxmlformats.org/officeDocument/2006/relationships/image" Target="../media/image10.png"/><Relationship Id="rId9" Type="http://schemas.openxmlformats.org/officeDocument/2006/relationships/image" Target="../media/image18.png"/><Relationship Id="rId5" Type="http://schemas.openxmlformats.org/officeDocument/2006/relationships/image" Target="../media/image15.png"/><Relationship Id="rId6" Type="http://schemas.openxmlformats.org/officeDocument/2006/relationships/image" Target="../media/image4.png"/><Relationship Id="rId7" Type="http://schemas.openxmlformats.org/officeDocument/2006/relationships/image" Target="../media/image16.png"/><Relationship Id="rId8" Type="http://schemas.openxmlformats.org/officeDocument/2006/relationships/image" Target="../media/image1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8.png"/><Relationship Id="rId4" Type="http://schemas.openxmlformats.org/officeDocument/2006/relationships/image" Target="../media/image17.png"/><Relationship Id="rId5" Type="http://schemas.openxmlformats.org/officeDocument/2006/relationships/image" Target="../media/image3.png"/><Relationship Id="rId6" Type="http://schemas.openxmlformats.org/officeDocument/2006/relationships/image" Target="../media/image11.png"/><Relationship Id="rId7" Type="http://schemas.openxmlformats.org/officeDocument/2006/relationships/image" Target="../media/image22.png"/><Relationship Id="rId8" Type="http://schemas.openxmlformats.org/officeDocument/2006/relationships/image" Target="../media/image1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27.png"/><Relationship Id="rId4" Type="http://schemas.openxmlformats.org/officeDocument/2006/relationships/image" Target="../media/image24.png"/><Relationship Id="rId5" Type="http://schemas.openxmlformats.org/officeDocument/2006/relationships/image" Target="../media/image30.png"/><Relationship Id="rId6" Type="http://schemas.openxmlformats.org/officeDocument/2006/relationships/image" Target="../media/image21.png"/><Relationship Id="rId7" Type="http://schemas.openxmlformats.org/officeDocument/2006/relationships/image" Target="../media/image2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25.png"/><Relationship Id="rId4" Type="http://schemas.openxmlformats.org/officeDocument/2006/relationships/image" Target="../media/image29.png"/><Relationship Id="rId5" Type="http://schemas.openxmlformats.org/officeDocument/2006/relationships/image" Target="../media/image3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28.png"/><Relationship Id="rId4" Type="http://schemas.openxmlformats.org/officeDocument/2006/relationships/image" Target="../media/image23.png"/><Relationship Id="rId5" Type="http://schemas.openxmlformats.org/officeDocument/2006/relationships/image" Target="../media/image3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43.png"/><Relationship Id="rId4" Type="http://schemas.openxmlformats.org/officeDocument/2006/relationships/image" Target="../media/image4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36.png"/><Relationship Id="rId4" Type="http://schemas.openxmlformats.org/officeDocument/2006/relationships/image" Target="../media/image38.png"/><Relationship Id="rId5" Type="http://schemas.openxmlformats.org/officeDocument/2006/relationships/image" Target="../media/image3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mt="60000"/>
          </a:blip>
          <a:stretch>
            <a:fillRect/>
          </a:stretch>
        </a:blipFill>
      </p:bgPr>
    </p:bg>
    <p:spTree>
      <p:nvGrpSpPr>
        <p:cNvPr id="87" name="Shape 87"/>
        <p:cNvGrpSpPr/>
        <p:nvPr/>
      </p:nvGrpSpPr>
      <p:grpSpPr>
        <a:xfrm>
          <a:off x="0" y="0"/>
          <a:ext cx="0" cy="0"/>
          <a:chOff x="0" y="0"/>
          <a:chExt cx="0" cy="0"/>
        </a:xfrm>
      </p:grpSpPr>
      <p:sp>
        <p:nvSpPr>
          <p:cNvPr id="88" name="Google Shape;88;p13"/>
          <p:cNvSpPr/>
          <p:nvPr/>
        </p:nvSpPr>
        <p:spPr>
          <a:xfrm>
            <a:off x="3107364" y="170680"/>
            <a:ext cx="5977277" cy="1754326"/>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5400" u="none" cap="none" strike="noStrike">
                <a:solidFill>
                  <a:srgbClr val="FFD966"/>
                </a:solidFill>
                <a:latin typeface="Calibri"/>
                <a:ea typeface="Calibri"/>
                <a:cs typeface="Calibri"/>
                <a:sym typeface="Calibri"/>
              </a:rPr>
              <a:t>Week-5 (Discussion)</a:t>
            </a:r>
            <a:endParaRPr/>
          </a:p>
          <a:p>
            <a:pPr indent="0" lvl="0" marL="0" marR="0" rtl="0" algn="ctr">
              <a:spcBef>
                <a:spcPts val="0"/>
              </a:spcBef>
              <a:spcAft>
                <a:spcPts val="0"/>
              </a:spcAft>
              <a:buNone/>
            </a:pPr>
            <a:r>
              <a:rPr b="1" i="0" lang="en-US" sz="5400" u="none" cap="none" strike="noStrike">
                <a:solidFill>
                  <a:srgbClr val="FFD966"/>
                </a:solidFill>
                <a:latin typeface="Calibri"/>
                <a:ea typeface="Calibri"/>
                <a:cs typeface="Calibri"/>
                <a:sym typeface="Calibri"/>
              </a:rPr>
              <a:t>26</a:t>
            </a:r>
            <a:r>
              <a:rPr b="1" baseline="30000" i="0" lang="en-US" sz="5400" u="none" cap="none" strike="noStrike">
                <a:solidFill>
                  <a:srgbClr val="FFD966"/>
                </a:solidFill>
                <a:latin typeface="Calibri"/>
                <a:ea typeface="Calibri"/>
                <a:cs typeface="Calibri"/>
                <a:sym typeface="Calibri"/>
              </a:rPr>
              <a:t>th</a:t>
            </a:r>
            <a:r>
              <a:rPr b="1" i="0" lang="en-US" sz="5400" u="none" cap="none" strike="noStrike">
                <a:solidFill>
                  <a:srgbClr val="FFD966"/>
                </a:solidFill>
                <a:latin typeface="Calibri"/>
                <a:ea typeface="Calibri"/>
                <a:cs typeface="Calibri"/>
                <a:sym typeface="Calibri"/>
              </a:rPr>
              <a:t> August, 2024</a:t>
            </a:r>
            <a:endParaRPr b="1" i="0" sz="5400" u="none" cap="none" strike="noStrike">
              <a:solidFill>
                <a:srgbClr val="FFD966"/>
              </a:solidFill>
              <a:latin typeface="Calibri"/>
              <a:ea typeface="Calibri"/>
              <a:cs typeface="Calibri"/>
              <a:sym typeface="Calibri"/>
            </a:endParaRPr>
          </a:p>
        </p:txBody>
      </p:sp>
      <p:pic>
        <p:nvPicPr>
          <p:cNvPr id="89" name="Google Shape;89;p13"/>
          <p:cNvPicPr preferRelativeResize="0"/>
          <p:nvPr/>
        </p:nvPicPr>
        <p:blipFill rotWithShape="1">
          <a:blip r:embed="rId4">
            <a:alphaModFix/>
          </a:blip>
          <a:srcRect b="0" l="0" r="0" t="0"/>
          <a:stretch/>
        </p:blipFill>
        <p:spPr>
          <a:xfrm>
            <a:off x="122548" y="162927"/>
            <a:ext cx="1970203" cy="1970203"/>
          </a:xfrm>
          <a:prstGeom prst="rect">
            <a:avLst/>
          </a:prstGeom>
          <a:noFill/>
          <a:ln>
            <a:noFill/>
          </a:ln>
        </p:spPr>
      </p:pic>
      <p:pic>
        <p:nvPicPr>
          <p:cNvPr id="90" name="Google Shape;90;p13"/>
          <p:cNvPicPr preferRelativeResize="0"/>
          <p:nvPr/>
        </p:nvPicPr>
        <p:blipFill rotWithShape="1">
          <a:blip r:embed="rId5">
            <a:alphaModFix/>
          </a:blip>
          <a:srcRect b="0" l="0" r="0" t="0"/>
          <a:stretch/>
        </p:blipFill>
        <p:spPr>
          <a:xfrm>
            <a:off x="10478063" y="301626"/>
            <a:ext cx="1511431" cy="1692803"/>
          </a:xfrm>
          <a:prstGeom prst="rect">
            <a:avLst/>
          </a:prstGeom>
          <a:noFill/>
          <a:ln>
            <a:noFill/>
          </a:ln>
        </p:spPr>
      </p:pic>
      <p:sp>
        <p:nvSpPr>
          <p:cNvPr id="91" name="Google Shape;91;p13"/>
          <p:cNvSpPr txBox="1"/>
          <p:nvPr/>
        </p:nvSpPr>
        <p:spPr>
          <a:xfrm>
            <a:off x="0" y="2563556"/>
            <a:ext cx="9780103" cy="2510559"/>
          </a:xfrm>
          <a:prstGeom prst="rect">
            <a:avLst/>
          </a:prstGeom>
          <a:solidFill>
            <a:srgbClr val="FFE699">
              <a:alpha val="74901"/>
            </a:srgbClr>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4000" u="none" cap="none" strike="noStrike">
                <a:solidFill>
                  <a:srgbClr val="548135"/>
                </a:solidFill>
                <a:latin typeface="Arial Black"/>
                <a:ea typeface="Arial Black"/>
                <a:cs typeface="Arial Black"/>
                <a:sym typeface="Arial Black"/>
              </a:rPr>
              <a:t>Introduction to Machine Learning</a:t>
            </a:r>
            <a:endParaRPr sz="2400">
              <a:solidFill>
                <a:srgbClr val="548135"/>
              </a:solidFill>
              <a:latin typeface="Arial Black"/>
              <a:ea typeface="Arial Black"/>
              <a:cs typeface="Arial Black"/>
              <a:sym typeface="Arial Black"/>
            </a:endParaRPr>
          </a:p>
          <a:p>
            <a:pPr indent="0" lvl="0" marL="0" marR="0" rtl="0" algn="l">
              <a:lnSpc>
                <a:spcPct val="150000"/>
              </a:lnSpc>
              <a:spcBef>
                <a:spcPts val="0"/>
              </a:spcBef>
              <a:spcAft>
                <a:spcPts val="0"/>
              </a:spcAft>
              <a:buNone/>
            </a:pPr>
            <a:r>
              <a:rPr b="1" lang="en-US" sz="2000">
                <a:solidFill>
                  <a:srgbClr val="548135"/>
                </a:solidFill>
                <a:latin typeface="Arial"/>
                <a:ea typeface="Arial"/>
                <a:cs typeface="Arial"/>
                <a:sym typeface="Arial"/>
              </a:rPr>
              <a:t>Prof. Balaraman Ravindran</a:t>
            </a:r>
            <a:endParaRPr/>
          </a:p>
          <a:p>
            <a:pPr indent="0" lvl="0" marL="0" marR="0" rtl="0" algn="l">
              <a:lnSpc>
                <a:spcPct val="150000"/>
              </a:lnSpc>
              <a:spcBef>
                <a:spcPts val="0"/>
              </a:spcBef>
              <a:spcAft>
                <a:spcPts val="0"/>
              </a:spcAft>
              <a:buNone/>
            </a:pPr>
            <a:r>
              <a:rPr b="1" lang="en-US" sz="2000">
                <a:solidFill>
                  <a:srgbClr val="548135"/>
                </a:solidFill>
                <a:latin typeface="Arial"/>
                <a:ea typeface="Arial"/>
                <a:cs typeface="Arial"/>
                <a:sym typeface="Arial"/>
              </a:rPr>
              <a:t>Professor and Head of the Department</a:t>
            </a:r>
            <a:endParaRPr/>
          </a:p>
          <a:p>
            <a:pPr indent="0" lvl="0" marL="0" marR="0" rtl="0" algn="l">
              <a:lnSpc>
                <a:spcPct val="150000"/>
              </a:lnSpc>
              <a:spcBef>
                <a:spcPts val="0"/>
              </a:spcBef>
              <a:spcAft>
                <a:spcPts val="0"/>
              </a:spcAft>
              <a:buNone/>
            </a:pPr>
            <a:r>
              <a:rPr b="1" lang="en-US" sz="2000">
                <a:solidFill>
                  <a:srgbClr val="548135"/>
                </a:solidFill>
                <a:latin typeface="Arial"/>
                <a:ea typeface="Arial"/>
                <a:cs typeface="Arial"/>
                <a:sym typeface="Arial"/>
              </a:rPr>
              <a:t>Department of Data Science and Artificial Intelligence </a:t>
            </a:r>
            <a:endParaRPr/>
          </a:p>
          <a:p>
            <a:pPr indent="0" lvl="0" marL="0" marR="0" rtl="0" algn="l">
              <a:lnSpc>
                <a:spcPct val="150000"/>
              </a:lnSpc>
              <a:spcBef>
                <a:spcPts val="0"/>
              </a:spcBef>
              <a:spcAft>
                <a:spcPts val="0"/>
              </a:spcAft>
              <a:buNone/>
            </a:pPr>
            <a:r>
              <a:rPr b="1" lang="en-US" sz="2000">
                <a:solidFill>
                  <a:srgbClr val="548135"/>
                </a:solidFill>
                <a:latin typeface="Arial"/>
                <a:ea typeface="Arial"/>
                <a:cs typeface="Arial"/>
                <a:sym typeface="Arial"/>
              </a:rPr>
              <a:t>IIT Madras</a:t>
            </a:r>
            <a:endParaRPr b="1" sz="2000">
              <a:solidFill>
                <a:srgbClr val="548135"/>
              </a:solidFill>
              <a:latin typeface="Arial"/>
              <a:ea typeface="Arial"/>
              <a:cs typeface="Arial"/>
              <a:sym typeface="Arial"/>
            </a:endParaRPr>
          </a:p>
        </p:txBody>
      </p:sp>
      <p:sp>
        <p:nvSpPr>
          <p:cNvPr id="92" name="Google Shape;92;p13"/>
          <p:cNvSpPr txBox="1"/>
          <p:nvPr/>
        </p:nvSpPr>
        <p:spPr>
          <a:xfrm>
            <a:off x="1" y="5287032"/>
            <a:ext cx="8587818" cy="1431674"/>
          </a:xfrm>
          <a:prstGeom prst="rect">
            <a:avLst/>
          </a:prstGeom>
          <a:solidFill>
            <a:srgbClr val="812494"/>
          </a:solidFill>
          <a:ln>
            <a:noFill/>
          </a:ln>
        </p:spPr>
        <p:txBody>
          <a:bodyPr anchorCtr="0" anchor="t" bIns="45700" lIns="91425" spcFirstLastPara="1" rIns="91425" wrap="square" tIns="45700">
            <a:spAutoFit/>
          </a:bodyPr>
          <a:lstStyle/>
          <a:p>
            <a:pPr indent="0" lvl="0" marL="0" marR="0" rtl="0" algn="r">
              <a:lnSpc>
                <a:spcPct val="150000"/>
              </a:lnSpc>
              <a:spcBef>
                <a:spcPts val="0"/>
              </a:spcBef>
              <a:spcAft>
                <a:spcPts val="0"/>
              </a:spcAft>
              <a:buNone/>
            </a:pPr>
            <a:r>
              <a:rPr b="1" lang="en-US" sz="2000">
                <a:solidFill>
                  <a:srgbClr val="FFF2CC"/>
                </a:solidFill>
                <a:latin typeface="Arial"/>
                <a:ea typeface="Arial"/>
                <a:cs typeface="Arial"/>
                <a:sym typeface="Arial"/>
              </a:rPr>
              <a:t>Ayan Paul</a:t>
            </a:r>
            <a:endParaRPr/>
          </a:p>
          <a:p>
            <a:pPr indent="0" lvl="0" marL="0" marR="0" rtl="0" algn="r">
              <a:lnSpc>
                <a:spcPct val="150000"/>
              </a:lnSpc>
              <a:spcBef>
                <a:spcPts val="0"/>
              </a:spcBef>
              <a:spcAft>
                <a:spcPts val="0"/>
              </a:spcAft>
              <a:buNone/>
            </a:pPr>
            <a:r>
              <a:rPr b="1" lang="en-US" sz="2000">
                <a:solidFill>
                  <a:srgbClr val="FFF2CC"/>
                </a:solidFill>
                <a:latin typeface="Arial"/>
                <a:ea typeface="Arial"/>
                <a:cs typeface="Arial"/>
                <a:sym typeface="Arial"/>
              </a:rPr>
              <a:t>PMRF Research Scholar </a:t>
            </a:r>
            <a:endParaRPr/>
          </a:p>
          <a:p>
            <a:pPr indent="0" lvl="0" marL="0" marR="0" rtl="0" algn="r">
              <a:lnSpc>
                <a:spcPct val="150000"/>
              </a:lnSpc>
              <a:spcBef>
                <a:spcPts val="0"/>
              </a:spcBef>
              <a:spcAft>
                <a:spcPts val="0"/>
              </a:spcAft>
              <a:buNone/>
            </a:pPr>
            <a:r>
              <a:rPr b="1" lang="en-US" sz="2000">
                <a:solidFill>
                  <a:srgbClr val="FFF2CC"/>
                </a:solidFill>
                <a:latin typeface="Arial"/>
                <a:ea typeface="Arial"/>
                <a:cs typeface="Arial"/>
                <a:sym typeface="Arial"/>
              </a:rPr>
              <a:t>IIT Kharagpur</a:t>
            </a:r>
            <a:endParaRPr b="1" sz="2000">
              <a:solidFill>
                <a:srgbClr val="FFF2CC"/>
              </a:solidFill>
              <a:latin typeface="Arial"/>
              <a:ea typeface="Arial"/>
              <a:cs typeface="Arial"/>
              <a:sym typeface="Arial"/>
            </a:endParaRPr>
          </a:p>
        </p:txBody>
      </p:sp>
      <p:pic>
        <p:nvPicPr>
          <p:cNvPr id="93" name="Google Shape;93;p13"/>
          <p:cNvPicPr preferRelativeResize="0"/>
          <p:nvPr/>
        </p:nvPicPr>
        <p:blipFill rotWithShape="1">
          <a:blip r:embed="rId6">
            <a:alphaModFix/>
          </a:blip>
          <a:srcRect b="0" l="0" r="0" t="0"/>
          <a:stretch/>
        </p:blipFill>
        <p:spPr>
          <a:xfrm>
            <a:off x="8021094" y="2929392"/>
            <a:ext cx="4170905" cy="3928608"/>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pic>
        <p:nvPicPr>
          <p:cNvPr id="187" name="Google Shape;187;p22"/>
          <p:cNvPicPr preferRelativeResize="0"/>
          <p:nvPr/>
        </p:nvPicPr>
        <p:blipFill rotWithShape="1">
          <a:blip r:embed="rId3">
            <a:alphaModFix/>
          </a:blip>
          <a:srcRect b="0" l="0" r="0" t="0"/>
          <a:stretch/>
        </p:blipFill>
        <p:spPr>
          <a:xfrm>
            <a:off x="1608550" y="1617895"/>
            <a:ext cx="8679932" cy="293395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23"/>
          <p:cNvSpPr txBox="1"/>
          <p:nvPr/>
        </p:nvSpPr>
        <p:spPr>
          <a:xfrm>
            <a:off x="1" y="54232"/>
            <a:ext cx="5794512" cy="461665"/>
          </a:xfrm>
          <a:prstGeom prst="rect">
            <a:avLst/>
          </a:prstGeom>
          <a:solidFill>
            <a:srgbClr val="FF0000"/>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400">
                <a:solidFill>
                  <a:schemeClr val="lt1"/>
                </a:solidFill>
                <a:latin typeface="Times New Roman"/>
                <a:ea typeface="Times New Roman"/>
                <a:cs typeface="Times New Roman"/>
                <a:sym typeface="Times New Roman"/>
              </a:rPr>
              <a:t>Maximum Likelihood Estimation (MLE)</a:t>
            </a:r>
            <a:endParaRPr/>
          </a:p>
        </p:txBody>
      </p:sp>
      <p:sp>
        <p:nvSpPr>
          <p:cNvPr id="193" name="Google Shape;193;p23"/>
          <p:cNvSpPr txBox="1"/>
          <p:nvPr/>
        </p:nvSpPr>
        <p:spPr>
          <a:xfrm>
            <a:off x="0" y="573285"/>
            <a:ext cx="11986591" cy="1569660"/>
          </a:xfrm>
          <a:prstGeom prst="rect">
            <a:avLst/>
          </a:prstGeom>
          <a:noFill/>
          <a:ln>
            <a:noFill/>
          </a:ln>
        </p:spPr>
        <p:txBody>
          <a:bodyPr anchorCtr="0" anchor="t" bIns="45700" lIns="91425" spcFirstLastPara="1" rIns="91425" wrap="square" tIns="45700">
            <a:spAutoFit/>
          </a:bodyPr>
          <a:lstStyle/>
          <a:p>
            <a:pPr indent="-342900" lvl="0" marL="342900" marR="0" rtl="0" algn="just">
              <a:spcBef>
                <a:spcPts val="0"/>
              </a:spcBef>
              <a:spcAft>
                <a:spcPts val="0"/>
              </a:spcAft>
              <a:buClr>
                <a:schemeClr val="dk1"/>
              </a:buClr>
              <a:buSzPts val="2400"/>
              <a:buFont typeface="Noto Sans Symbols"/>
              <a:buChar char="▪"/>
            </a:pPr>
            <a:r>
              <a:rPr lang="en-US" sz="2400">
                <a:solidFill>
                  <a:schemeClr val="dk1"/>
                </a:solidFill>
                <a:latin typeface="Times New Roman"/>
                <a:ea typeface="Times New Roman"/>
                <a:cs typeface="Times New Roman"/>
                <a:sym typeface="Times New Roman"/>
              </a:rPr>
              <a:t>It is a method for estimating the parameters of a statistical model, given a dataset. </a:t>
            </a:r>
            <a:endParaRPr/>
          </a:p>
          <a:p>
            <a:pPr indent="-342900" lvl="0" marL="342900" marR="0" rtl="0" algn="just">
              <a:spcBef>
                <a:spcPts val="0"/>
              </a:spcBef>
              <a:spcAft>
                <a:spcPts val="0"/>
              </a:spcAft>
              <a:buClr>
                <a:schemeClr val="dk1"/>
              </a:buClr>
              <a:buSzPts val="2400"/>
              <a:buFont typeface="Noto Sans Symbols"/>
              <a:buChar char="▪"/>
            </a:pPr>
            <a:r>
              <a:rPr lang="en-US" sz="2400">
                <a:solidFill>
                  <a:schemeClr val="dk1"/>
                </a:solidFill>
                <a:latin typeface="Times New Roman"/>
                <a:ea typeface="Times New Roman"/>
                <a:cs typeface="Times New Roman"/>
                <a:sym typeface="Times New Roman"/>
              </a:rPr>
              <a:t>The goal of MLE is to find the parameter values that maximize the likelihood of the data, given the model. This is done by choosing the values of the parameters that make the observed data most probable.</a:t>
            </a:r>
            <a:endParaRPr sz="2400">
              <a:solidFill>
                <a:schemeClr val="dk1"/>
              </a:solidFill>
              <a:latin typeface="Times New Roman"/>
              <a:ea typeface="Times New Roman"/>
              <a:cs typeface="Times New Roman"/>
              <a:sym typeface="Times New Roman"/>
            </a:endParaRPr>
          </a:p>
        </p:txBody>
      </p:sp>
      <p:pic>
        <p:nvPicPr>
          <p:cNvPr id="194" name="Google Shape;194;p23"/>
          <p:cNvPicPr preferRelativeResize="0"/>
          <p:nvPr/>
        </p:nvPicPr>
        <p:blipFill rotWithShape="1">
          <a:blip r:embed="rId3">
            <a:alphaModFix/>
          </a:blip>
          <a:srcRect b="0" l="0" r="0" t="0"/>
          <a:stretch/>
        </p:blipFill>
        <p:spPr>
          <a:xfrm>
            <a:off x="805512" y="5712644"/>
            <a:ext cx="4626198" cy="757334"/>
          </a:xfrm>
          <a:prstGeom prst="rect">
            <a:avLst/>
          </a:prstGeom>
          <a:noFill/>
          <a:ln>
            <a:noFill/>
          </a:ln>
        </p:spPr>
      </p:pic>
      <p:pic>
        <p:nvPicPr>
          <p:cNvPr id="195" name="Google Shape;195;p23"/>
          <p:cNvPicPr preferRelativeResize="0"/>
          <p:nvPr/>
        </p:nvPicPr>
        <p:blipFill rotWithShape="1">
          <a:blip r:embed="rId4">
            <a:alphaModFix/>
          </a:blip>
          <a:srcRect b="0" l="0" r="0" t="0"/>
          <a:stretch/>
        </p:blipFill>
        <p:spPr>
          <a:xfrm>
            <a:off x="934169" y="3403209"/>
            <a:ext cx="4143565" cy="1311562"/>
          </a:xfrm>
          <a:prstGeom prst="rect">
            <a:avLst/>
          </a:prstGeom>
          <a:noFill/>
          <a:ln>
            <a:noFill/>
          </a:ln>
        </p:spPr>
      </p:pic>
      <p:pic>
        <p:nvPicPr>
          <p:cNvPr id="196" name="Google Shape;196;p23"/>
          <p:cNvPicPr preferRelativeResize="0"/>
          <p:nvPr/>
        </p:nvPicPr>
        <p:blipFill rotWithShape="1">
          <a:blip r:embed="rId5">
            <a:alphaModFix/>
          </a:blip>
          <a:srcRect b="0" l="0" r="0" t="0"/>
          <a:stretch/>
        </p:blipFill>
        <p:spPr>
          <a:xfrm>
            <a:off x="561979" y="5129457"/>
            <a:ext cx="5351804" cy="224748"/>
          </a:xfrm>
          <a:prstGeom prst="rect">
            <a:avLst/>
          </a:prstGeom>
          <a:noFill/>
          <a:ln>
            <a:noFill/>
          </a:ln>
        </p:spPr>
      </p:pic>
      <p:pic>
        <p:nvPicPr>
          <p:cNvPr id="197" name="Google Shape;197;p23"/>
          <p:cNvPicPr preferRelativeResize="0"/>
          <p:nvPr/>
        </p:nvPicPr>
        <p:blipFill rotWithShape="1">
          <a:blip r:embed="rId6">
            <a:alphaModFix/>
          </a:blip>
          <a:srcRect b="0" l="0" r="0" t="0"/>
          <a:stretch/>
        </p:blipFill>
        <p:spPr>
          <a:xfrm>
            <a:off x="7735820" y="5856259"/>
            <a:ext cx="4193761" cy="856912"/>
          </a:xfrm>
          <a:prstGeom prst="rect">
            <a:avLst/>
          </a:prstGeom>
          <a:noFill/>
          <a:ln>
            <a:noFill/>
          </a:ln>
        </p:spPr>
      </p:pic>
      <p:grpSp>
        <p:nvGrpSpPr>
          <p:cNvPr id="198" name="Google Shape;198;p23"/>
          <p:cNvGrpSpPr/>
          <p:nvPr/>
        </p:nvGrpSpPr>
        <p:grpSpPr>
          <a:xfrm>
            <a:off x="7283260" y="2031531"/>
            <a:ext cx="4708771" cy="3692270"/>
            <a:chOff x="7283260" y="2031531"/>
            <a:chExt cx="4708771" cy="3692270"/>
          </a:xfrm>
        </p:grpSpPr>
        <p:pic>
          <p:nvPicPr>
            <p:cNvPr id="199" name="Google Shape;199;p23"/>
            <p:cNvPicPr preferRelativeResize="0"/>
            <p:nvPr/>
          </p:nvPicPr>
          <p:blipFill rotWithShape="1">
            <a:blip r:embed="rId7">
              <a:alphaModFix/>
            </a:blip>
            <a:srcRect b="49225" l="5567" r="12941" t="2462"/>
            <a:stretch/>
          </p:blipFill>
          <p:spPr>
            <a:xfrm>
              <a:off x="7845233" y="2031531"/>
              <a:ext cx="3584823" cy="1922027"/>
            </a:xfrm>
            <a:prstGeom prst="rect">
              <a:avLst/>
            </a:prstGeom>
            <a:noFill/>
            <a:ln>
              <a:noFill/>
            </a:ln>
          </p:spPr>
        </p:pic>
        <p:pic>
          <p:nvPicPr>
            <p:cNvPr id="200" name="Google Shape;200;p23"/>
            <p:cNvPicPr preferRelativeResize="0"/>
            <p:nvPr/>
          </p:nvPicPr>
          <p:blipFill rotWithShape="1">
            <a:blip r:embed="rId7">
              <a:alphaModFix/>
            </a:blip>
            <a:srcRect b="0" l="0" r="0" t="58480"/>
            <a:stretch/>
          </p:blipFill>
          <p:spPr>
            <a:xfrm>
              <a:off x="7283260" y="3955774"/>
              <a:ext cx="4708771" cy="1768027"/>
            </a:xfrm>
            <a:prstGeom prst="rect">
              <a:avLst/>
            </a:prstGeom>
            <a:noFill/>
            <a:ln>
              <a:noFill/>
            </a:ln>
          </p:spPr>
        </p:pic>
      </p:grpSp>
      <p:sp>
        <p:nvSpPr>
          <p:cNvPr id="201" name="Google Shape;201;p23"/>
          <p:cNvSpPr txBox="1"/>
          <p:nvPr/>
        </p:nvSpPr>
        <p:spPr>
          <a:xfrm>
            <a:off x="10821" y="2583105"/>
            <a:ext cx="1817979" cy="461665"/>
          </a:xfrm>
          <a:prstGeom prst="rect">
            <a:avLst/>
          </a:prstGeom>
          <a:solidFill>
            <a:srgbClr val="385623"/>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400">
                <a:solidFill>
                  <a:schemeClr val="lt1"/>
                </a:solidFill>
                <a:latin typeface="Times New Roman"/>
                <a:ea typeface="Times New Roman"/>
                <a:cs typeface="Times New Roman"/>
                <a:sym typeface="Times New Roman"/>
              </a:rPr>
              <a:t>Example</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92"/>
                                        </p:tgtEl>
                                        <p:attrNameLst>
                                          <p:attrName>style.visibility</p:attrName>
                                        </p:attrNameLst>
                                      </p:cBhvr>
                                      <p:to>
                                        <p:strVal val="visible"/>
                                      </p:to>
                                    </p:set>
                                    <p:anim calcmode="lin" valueType="num">
                                      <p:cBhvr additive="base">
                                        <p:cTn dur="500"/>
                                        <p:tgtEl>
                                          <p:spTgt spid="192"/>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3"/>
                                        </p:tgtEl>
                                        <p:attrNameLst>
                                          <p:attrName>style.visibility</p:attrName>
                                        </p:attrNameLst>
                                      </p:cBhvr>
                                      <p:to>
                                        <p:strVal val="visible"/>
                                      </p:to>
                                    </p:set>
                                    <p:animEffect filter="fade" transition="in">
                                      <p:cBhvr>
                                        <p:cTn dur="1000"/>
                                        <p:tgtEl>
                                          <p:spTgt spid="19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01"/>
                                        </p:tgtEl>
                                        <p:attrNameLst>
                                          <p:attrName>style.visibility</p:attrName>
                                        </p:attrNameLst>
                                      </p:cBhvr>
                                      <p:to>
                                        <p:strVal val="visible"/>
                                      </p:to>
                                    </p:set>
                                    <p:anim calcmode="lin" valueType="num">
                                      <p:cBhvr additive="base">
                                        <p:cTn dur="500"/>
                                        <p:tgtEl>
                                          <p:spTgt spid="201"/>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5"/>
                                        </p:tgtEl>
                                        <p:attrNameLst>
                                          <p:attrName>style.visibility</p:attrName>
                                        </p:attrNameLst>
                                      </p:cBhvr>
                                      <p:to>
                                        <p:strVal val="visible"/>
                                      </p:to>
                                    </p:set>
                                    <p:animEffect filter="fade" transition="in">
                                      <p:cBhvr>
                                        <p:cTn dur="1000"/>
                                        <p:tgtEl>
                                          <p:spTgt spid="19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6"/>
                                        </p:tgtEl>
                                        <p:attrNameLst>
                                          <p:attrName>style.visibility</p:attrName>
                                        </p:attrNameLst>
                                      </p:cBhvr>
                                      <p:to>
                                        <p:strVal val="visible"/>
                                      </p:to>
                                    </p:set>
                                    <p:animEffect filter="fade" transition="in">
                                      <p:cBhvr>
                                        <p:cTn dur="1000"/>
                                        <p:tgtEl>
                                          <p:spTgt spid="19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4"/>
                                        </p:tgtEl>
                                        <p:attrNameLst>
                                          <p:attrName>style.visibility</p:attrName>
                                        </p:attrNameLst>
                                      </p:cBhvr>
                                      <p:to>
                                        <p:strVal val="visible"/>
                                      </p:to>
                                    </p:set>
                                    <p:animEffect filter="fade" transition="in">
                                      <p:cBhvr>
                                        <p:cTn dur="1000"/>
                                        <p:tgtEl>
                                          <p:spTgt spid="19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8"/>
                                        </p:tgtEl>
                                        <p:attrNameLst>
                                          <p:attrName>style.visibility</p:attrName>
                                        </p:attrNameLst>
                                      </p:cBhvr>
                                      <p:to>
                                        <p:strVal val="visible"/>
                                      </p:to>
                                    </p:set>
                                    <p:animEffect filter="fade" transition="in">
                                      <p:cBhvr>
                                        <p:cTn dur="1000"/>
                                        <p:tgtEl>
                                          <p:spTgt spid="19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7"/>
                                        </p:tgtEl>
                                        <p:attrNameLst>
                                          <p:attrName>style.visibility</p:attrName>
                                        </p:attrNameLst>
                                      </p:cBhvr>
                                      <p:to>
                                        <p:strVal val="visible"/>
                                      </p:to>
                                    </p:set>
                                    <p:animEffect filter="fade" transition="in">
                                      <p:cBhvr>
                                        <p:cTn dur="1000"/>
                                        <p:tgtEl>
                                          <p:spTgt spid="19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24"/>
          <p:cNvSpPr txBox="1"/>
          <p:nvPr/>
        </p:nvSpPr>
        <p:spPr>
          <a:xfrm>
            <a:off x="2" y="54232"/>
            <a:ext cx="4403034" cy="461665"/>
          </a:xfrm>
          <a:prstGeom prst="rect">
            <a:avLst/>
          </a:prstGeom>
          <a:solidFill>
            <a:srgbClr val="FF0000"/>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400">
                <a:solidFill>
                  <a:schemeClr val="lt1"/>
                </a:solidFill>
                <a:latin typeface="Times New Roman"/>
                <a:ea typeface="Times New Roman"/>
                <a:cs typeface="Times New Roman"/>
                <a:sym typeface="Times New Roman"/>
              </a:rPr>
              <a:t>Maximum A Posteriori (MAP) </a:t>
            </a:r>
            <a:endParaRPr/>
          </a:p>
        </p:txBody>
      </p:sp>
      <p:sp>
        <p:nvSpPr>
          <p:cNvPr id="208" name="Google Shape;208;p24"/>
          <p:cNvSpPr txBox="1"/>
          <p:nvPr/>
        </p:nvSpPr>
        <p:spPr>
          <a:xfrm>
            <a:off x="0" y="704455"/>
            <a:ext cx="11966713" cy="1938992"/>
          </a:xfrm>
          <a:prstGeom prst="rect">
            <a:avLst/>
          </a:prstGeom>
          <a:noFill/>
          <a:ln>
            <a:noFill/>
          </a:ln>
        </p:spPr>
        <p:txBody>
          <a:bodyPr anchorCtr="0" anchor="t" bIns="45700" lIns="91425" spcFirstLastPara="1" rIns="91425" wrap="square" tIns="45700">
            <a:spAutoFit/>
          </a:bodyPr>
          <a:lstStyle/>
          <a:p>
            <a:pPr indent="-342900" lvl="0" marL="342900" marR="0" rtl="0" algn="just">
              <a:spcBef>
                <a:spcPts val="0"/>
              </a:spcBef>
              <a:spcAft>
                <a:spcPts val="0"/>
              </a:spcAft>
              <a:buClr>
                <a:schemeClr val="dk1"/>
              </a:buClr>
              <a:buSzPts val="2400"/>
              <a:buFont typeface="Noto Sans Symbols"/>
              <a:buChar char="▪"/>
            </a:pPr>
            <a:r>
              <a:rPr lang="en-US" sz="2400">
                <a:solidFill>
                  <a:schemeClr val="dk1"/>
                </a:solidFill>
                <a:latin typeface="Times New Roman"/>
                <a:ea typeface="Times New Roman"/>
                <a:cs typeface="Times New Roman"/>
                <a:sym typeface="Times New Roman"/>
              </a:rPr>
              <a:t>It is a method for estimating the parameters of a statistical model, given a dataset and some prior knowledge about the model.</a:t>
            </a:r>
            <a:endParaRPr/>
          </a:p>
          <a:p>
            <a:pPr indent="-342900" lvl="0" marL="342900" marR="0" rtl="0" algn="just">
              <a:spcBef>
                <a:spcPts val="0"/>
              </a:spcBef>
              <a:spcAft>
                <a:spcPts val="0"/>
              </a:spcAft>
              <a:buClr>
                <a:schemeClr val="dk1"/>
              </a:buClr>
              <a:buSzPts val="2400"/>
              <a:buFont typeface="Noto Sans Symbols"/>
              <a:buChar char="▪"/>
            </a:pPr>
            <a:r>
              <a:rPr lang="en-US" sz="2400">
                <a:solidFill>
                  <a:schemeClr val="dk1"/>
                </a:solidFill>
                <a:latin typeface="Times New Roman"/>
                <a:ea typeface="Times New Roman"/>
                <a:cs typeface="Times New Roman"/>
                <a:sym typeface="Times New Roman"/>
              </a:rPr>
              <a:t> The goal of MAP is to find the parameter values that maximize the posterior probability of the data, given the model and the prior knowledge. This is done by choosing the values of the parameters that make the observed data most probable, given the prior knowledge.</a:t>
            </a:r>
            <a:endParaRPr sz="2400">
              <a:solidFill>
                <a:schemeClr val="dk1"/>
              </a:solidFill>
              <a:latin typeface="Times New Roman"/>
              <a:ea typeface="Times New Roman"/>
              <a:cs typeface="Times New Roman"/>
              <a:sym typeface="Times New Roman"/>
            </a:endParaRPr>
          </a:p>
        </p:txBody>
      </p:sp>
      <p:pic>
        <p:nvPicPr>
          <p:cNvPr id="209" name="Google Shape;209;p24"/>
          <p:cNvPicPr preferRelativeResize="0"/>
          <p:nvPr/>
        </p:nvPicPr>
        <p:blipFill rotWithShape="1">
          <a:blip r:embed="rId3">
            <a:alphaModFix/>
          </a:blip>
          <a:srcRect b="0" l="0" r="0" t="0"/>
          <a:stretch/>
        </p:blipFill>
        <p:spPr>
          <a:xfrm>
            <a:off x="273327" y="3070118"/>
            <a:ext cx="6405769" cy="1682090"/>
          </a:xfrm>
          <a:prstGeom prst="rect">
            <a:avLst/>
          </a:prstGeom>
          <a:noFill/>
          <a:ln>
            <a:noFill/>
          </a:ln>
        </p:spPr>
      </p:pic>
      <p:grpSp>
        <p:nvGrpSpPr>
          <p:cNvPr id="210" name="Google Shape;210;p24"/>
          <p:cNvGrpSpPr/>
          <p:nvPr/>
        </p:nvGrpSpPr>
        <p:grpSpPr>
          <a:xfrm>
            <a:off x="7782339" y="2633508"/>
            <a:ext cx="3631035" cy="2704612"/>
            <a:chOff x="7782339" y="2633508"/>
            <a:chExt cx="3631035" cy="2704612"/>
          </a:xfrm>
        </p:grpSpPr>
        <p:pic>
          <p:nvPicPr>
            <p:cNvPr id="211" name="Google Shape;211;p24"/>
            <p:cNvPicPr preferRelativeResize="0"/>
            <p:nvPr/>
          </p:nvPicPr>
          <p:blipFill rotWithShape="1">
            <a:blip r:embed="rId4">
              <a:alphaModFix/>
            </a:blip>
            <a:srcRect b="0" l="8994" r="8704" t="72295"/>
            <a:stretch/>
          </p:blipFill>
          <p:spPr>
            <a:xfrm>
              <a:off x="7938021" y="4512290"/>
              <a:ext cx="3319669" cy="825830"/>
            </a:xfrm>
            <a:prstGeom prst="rect">
              <a:avLst/>
            </a:prstGeom>
            <a:noFill/>
            <a:ln>
              <a:noFill/>
            </a:ln>
          </p:spPr>
        </p:pic>
        <p:pic>
          <p:nvPicPr>
            <p:cNvPr id="212" name="Google Shape;212;p24"/>
            <p:cNvPicPr preferRelativeResize="0"/>
            <p:nvPr/>
          </p:nvPicPr>
          <p:blipFill rotWithShape="1">
            <a:blip r:embed="rId4">
              <a:alphaModFix/>
            </a:blip>
            <a:srcRect b="45534" l="0" r="0" t="2440"/>
            <a:stretch/>
          </p:blipFill>
          <p:spPr>
            <a:xfrm>
              <a:off x="7782339" y="2633508"/>
              <a:ext cx="3631035" cy="1396059"/>
            </a:xfrm>
            <a:prstGeom prst="rect">
              <a:avLst/>
            </a:prstGeom>
            <a:noFill/>
            <a:ln>
              <a:noFill/>
            </a:ln>
          </p:spPr>
        </p:pic>
        <p:pic>
          <p:nvPicPr>
            <p:cNvPr id="213" name="Google Shape;213;p24"/>
            <p:cNvPicPr preferRelativeResize="0"/>
            <p:nvPr/>
          </p:nvPicPr>
          <p:blipFill rotWithShape="1">
            <a:blip r:embed="rId4">
              <a:alphaModFix/>
            </a:blip>
            <a:srcRect b="34648" l="2020" r="71122" t="58652"/>
            <a:stretch/>
          </p:blipFill>
          <p:spPr>
            <a:xfrm>
              <a:off x="7782339" y="4114725"/>
              <a:ext cx="2156791" cy="397565"/>
            </a:xfrm>
            <a:prstGeom prst="rect">
              <a:avLst/>
            </a:prstGeom>
            <a:noFill/>
            <a:ln>
              <a:noFill/>
            </a:ln>
          </p:spPr>
        </p:pic>
      </p:grpSp>
      <p:sp>
        <p:nvSpPr>
          <p:cNvPr id="214" name="Google Shape;214;p24"/>
          <p:cNvSpPr txBox="1"/>
          <p:nvPr/>
        </p:nvSpPr>
        <p:spPr>
          <a:xfrm>
            <a:off x="0" y="4762483"/>
            <a:ext cx="7046843" cy="1938992"/>
          </a:xfrm>
          <a:prstGeom prst="rect">
            <a:avLst/>
          </a:prstGeom>
          <a:noFill/>
          <a:ln>
            <a:noFill/>
          </a:ln>
        </p:spPr>
        <p:txBody>
          <a:bodyPr anchorCtr="0" anchor="t" bIns="45700" lIns="91425" spcFirstLastPara="1" rIns="91425" wrap="square" tIns="45700">
            <a:spAutoFit/>
          </a:bodyPr>
          <a:lstStyle/>
          <a:p>
            <a:pPr indent="-342900" lvl="0" marL="342900" marR="0" rtl="0" algn="just">
              <a:spcBef>
                <a:spcPts val="0"/>
              </a:spcBef>
              <a:spcAft>
                <a:spcPts val="0"/>
              </a:spcAft>
              <a:buClr>
                <a:schemeClr val="dk1"/>
              </a:buClr>
              <a:buSzPts val="2000"/>
              <a:buFont typeface="Noto Sans Symbols"/>
              <a:buChar char="❖"/>
            </a:pPr>
            <a:r>
              <a:rPr lang="en-US" sz="2000">
                <a:solidFill>
                  <a:schemeClr val="dk1"/>
                </a:solidFill>
                <a:latin typeface="Times New Roman"/>
                <a:ea typeface="Times New Roman"/>
                <a:cs typeface="Times New Roman"/>
                <a:sym typeface="Times New Roman"/>
              </a:rPr>
              <a:t>MAP is similar to MLE , but it incorporates prior knowledge about the model into the estimation process. </a:t>
            </a:r>
            <a:endParaRPr/>
          </a:p>
          <a:p>
            <a:pPr indent="-342900" lvl="0" marL="342900" marR="0" rtl="0" algn="just">
              <a:spcBef>
                <a:spcPts val="0"/>
              </a:spcBef>
              <a:spcAft>
                <a:spcPts val="0"/>
              </a:spcAft>
              <a:buClr>
                <a:schemeClr val="dk1"/>
              </a:buClr>
              <a:buSzPts val="2000"/>
              <a:buFont typeface="Noto Sans Symbols"/>
              <a:buChar char="❖"/>
            </a:pPr>
            <a:r>
              <a:rPr lang="en-US" sz="2000">
                <a:solidFill>
                  <a:schemeClr val="dk1"/>
                </a:solidFill>
                <a:latin typeface="Times New Roman"/>
                <a:ea typeface="Times New Roman"/>
                <a:cs typeface="Times New Roman"/>
                <a:sym typeface="Times New Roman"/>
              </a:rPr>
              <a:t>MLE and MAP are same when prior is uniform distribution.</a:t>
            </a:r>
            <a:endParaRPr/>
          </a:p>
          <a:p>
            <a:pPr indent="-342900" lvl="0" marL="342900" marR="0" rtl="0" algn="just">
              <a:spcBef>
                <a:spcPts val="0"/>
              </a:spcBef>
              <a:spcAft>
                <a:spcPts val="0"/>
              </a:spcAft>
              <a:buClr>
                <a:schemeClr val="dk1"/>
              </a:buClr>
              <a:buSzPts val="2000"/>
              <a:buFont typeface="Noto Sans Symbols"/>
              <a:buChar char="❖"/>
            </a:pPr>
            <a:r>
              <a:rPr lang="en-US" sz="2000">
                <a:solidFill>
                  <a:schemeClr val="dk1"/>
                </a:solidFill>
                <a:latin typeface="Times New Roman"/>
                <a:ea typeface="Times New Roman"/>
                <a:cs typeface="Times New Roman"/>
                <a:sym typeface="Times New Roman"/>
              </a:rPr>
              <a:t>This can be useful in cases where the data is limited or noisy, or where there is a need to incorporate domain-specific knowledge into the model. </a:t>
            </a:r>
            <a:endParaRPr sz="2000">
              <a:solidFill>
                <a:schemeClr val="dk1"/>
              </a:solidFill>
              <a:latin typeface="Times New Roman"/>
              <a:ea typeface="Times New Roman"/>
              <a:cs typeface="Times New Roman"/>
              <a:sym typeface="Times New Roman"/>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07"/>
                                        </p:tgtEl>
                                        <p:attrNameLst>
                                          <p:attrName>style.visibility</p:attrName>
                                        </p:attrNameLst>
                                      </p:cBhvr>
                                      <p:to>
                                        <p:strVal val="visible"/>
                                      </p:to>
                                    </p:set>
                                    <p:anim calcmode="lin" valueType="num">
                                      <p:cBhvr additive="base">
                                        <p:cTn dur="500"/>
                                        <p:tgtEl>
                                          <p:spTgt spid="207"/>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8"/>
                                        </p:tgtEl>
                                        <p:attrNameLst>
                                          <p:attrName>style.visibility</p:attrName>
                                        </p:attrNameLst>
                                      </p:cBhvr>
                                      <p:to>
                                        <p:strVal val="visible"/>
                                      </p:to>
                                    </p:set>
                                    <p:animEffect filter="fade" transition="in">
                                      <p:cBhvr>
                                        <p:cTn dur="1000"/>
                                        <p:tgtEl>
                                          <p:spTgt spid="20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9"/>
                                        </p:tgtEl>
                                        <p:attrNameLst>
                                          <p:attrName>style.visibility</p:attrName>
                                        </p:attrNameLst>
                                      </p:cBhvr>
                                      <p:to>
                                        <p:strVal val="visible"/>
                                      </p:to>
                                    </p:set>
                                    <p:animEffect filter="fade" transition="in">
                                      <p:cBhvr>
                                        <p:cTn dur="1000"/>
                                        <p:tgtEl>
                                          <p:spTgt spid="20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0"/>
                                        </p:tgtEl>
                                        <p:attrNameLst>
                                          <p:attrName>style.visibility</p:attrName>
                                        </p:attrNameLst>
                                      </p:cBhvr>
                                      <p:to>
                                        <p:strVal val="visible"/>
                                      </p:to>
                                    </p:set>
                                    <p:animEffect filter="fade" transition="in">
                                      <p:cBhvr>
                                        <p:cTn dur="1000"/>
                                        <p:tgtEl>
                                          <p:spTgt spid="21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4"/>
                                        </p:tgtEl>
                                        <p:attrNameLst>
                                          <p:attrName>style.visibility</p:attrName>
                                        </p:attrNameLst>
                                      </p:cBhvr>
                                      <p:to>
                                        <p:strVal val="visible"/>
                                      </p:to>
                                    </p:set>
                                    <p:animEffect filter="fade" transition="in">
                                      <p:cBhvr>
                                        <p:cTn dur="1000"/>
                                        <p:tgtEl>
                                          <p:spTgt spid="21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25"/>
          <p:cNvSpPr txBox="1"/>
          <p:nvPr/>
        </p:nvSpPr>
        <p:spPr>
          <a:xfrm>
            <a:off x="1571133" y="1442300"/>
            <a:ext cx="9596487" cy="1200329"/>
          </a:xfrm>
          <a:prstGeom prst="rect">
            <a:avLst/>
          </a:prstGeom>
          <a:noFill/>
          <a:ln>
            <a:noFill/>
          </a:ln>
        </p:spPr>
        <p:txBody>
          <a:bodyPr anchorCtr="0" anchor="t" bIns="45700" lIns="91425" spcFirstLastPara="1" rIns="91425" wrap="square" tIns="45700">
            <a:spAutoFit/>
          </a:bodyPr>
          <a:lstStyle/>
          <a:p>
            <a:pPr indent="-457200" lvl="0" marL="457200" marR="0" rtl="0" algn="l">
              <a:spcBef>
                <a:spcPts val="0"/>
              </a:spcBef>
              <a:spcAft>
                <a:spcPts val="0"/>
              </a:spcAft>
              <a:buClr>
                <a:schemeClr val="dk1"/>
              </a:buClr>
              <a:buSzPts val="2400"/>
              <a:buFont typeface="Calibri"/>
              <a:buAutoNum type="arabicPeriod"/>
            </a:pPr>
            <a:r>
              <a:rPr lang="en-US" sz="2400">
                <a:solidFill>
                  <a:schemeClr val="dk1"/>
                </a:solidFill>
                <a:latin typeface="Times New Roman"/>
                <a:ea typeface="Times New Roman"/>
                <a:cs typeface="Times New Roman"/>
                <a:sym typeface="Times New Roman"/>
              </a:rPr>
              <a:t>Artificial Neural Networks</a:t>
            </a:r>
            <a:endParaRPr/>
          </a:p>
          <a:p>
            <a:pPr indent="-304800" lvl="0" marL="457200" marR="0" rtl="0" algn="l">
              <a:spcBef>
                <a:spcPts val="0"/>
              </a:spcBef>
              <a:spcAft>
                <a:spcPts val="0"/>
              </a:spcAft>
              <a:buClr>
                <a:schemeClr val="dk1"/>
              </a:buClr>
              <a:buSzPts val="2400"/>
              <a:buFont typeface="Calibri"/>
              <a:buNone/>
            </a:pPr>
            <a:r>
              <a:t/>
            </a:r>
            <a:endParaRPr sz="2400">
              <a:solidFill>
                <a:schemeClr val="dk1"/>
              </a:solidFill>
              <a:latin typeface="Times New Roman"/>
              <a:ea typeface="Times New Roman"/>
              <a:cs typeface="Times New Roman"/>
              <a:sym typeface="Times New Roman"/>
            </a:endParaRPr>
          </a:p>
          <a:p>
            <a:pPr indent="-457200" lvl="0" marL="457200" marR="0" rtl="0" algn="l">
              <a:spcBef>
                <a:spcPts val="0"/>
              </a:spcBef>
              <a:spcAft>
                <a:spcPts val="0"/>
              </a:spcAft>
              <a:buClr>
                <a:schemeClr val="dk1"/>
              </a:buClr>
              <a:buSzPts val="2400"/>
              <a:buFont typeface="Calibri"/>
              <a:buAutoNum type="arabicPeriod"/>
            </a:pPr>
            <a:r>
              <a:rPr lang="en-US" sz="2400">
                <a:solidFill>
                  <a:schemeClr val="dk1"/>
                </a:solidFill>
                <a:latin typeface="Times New Roman"/>
                <a:ea typeface="Times New Roman"/>
                <a:cs typeface="Times New Roman"/>
                <a:sym typeface="Times New Roman"/>
              </a:rPr>
              <a:t>Parameter Estimation</a:t>
            </a:r>
            <a:endParaRPr/>
          </a:p>
        </p:txBody>
      </p:sp>
      <p:sp>
        <p:nvSpPr>
          <p:cNvPr id="220" name="Google Shape;220;p25"/>
          <p:cNvSpPr txBox="1"/>
          <p:nvPr/>
        </p:nvSpPr>
        <p:spPr>
          <a:xfrm>
            <a:off x="2051899" y="377473"/>
            <a:ext cx="8088199" cy="461665"/>
          </a:xfrm>
          <a:prstGeom prst="rect">
            <a:avLst/>
          </a:prstGeom>
          <a:solidFill>
            <a:srgbClr val="FF0000"/>
          </a:solid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lt1"/>
              </a:buClr>
              <a:buSzPts val="2400"/>
              <a:buFont typeface="Times New Roman"/>
              <a:buNone/>
            </a:pPr>
            <a:r>
              <a:rPr b="1" lang="en-US" sz="2400">
                <a:solidFill>
                  <a:schemeClr val="lt1"/>
                </a:solidFill>
                <a:latin typeface="Times New Roman"/>
                <a:ea typeface="Times New Roman"/>
                <a:cs typeface="Times New Roman"/>
                <a:sym typeface="Times New Roman"/>
              </a:rPr>
              <a:t>Topics on which Week 5 Assignment Questions are based</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20"/>
                                        </p:tgtEl>
                                        <p:attrNameLst>
                                          <p:attrName>style.visibility</p:attrName>
                                        </p:attrNameLst>
                                      </p:cBhvr>
                                      <p:to>
                                        <p:strVal val="visible"/>
                                      </p:to>
                                    </p:set>
                                    <p:anim calcmode="lin" valueType="num">
                                      <p:cBhvr additive="base">
                                        <p:cTn dur="500"/>
                                        <p:tgtEl>
                                          <p:spTgt spid="220"/>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9"/>
                                        </p:tgtEl>
                                        <p:attrNameLst>
                                          <p:attrName>style.visibility</p:attrName>
                                        </p:attrNameLst>
                                      </p:cBhvr>
                                      <p:to>
                                        <p:strVal val="visible"/>
                                      </p:to>
                                    </p:set>
                                    <p:animEffect filter="fade" transition="in">
                                      <p:cBhvr>
                                        <p:cTn dur="1000"/>
                                        <p:tgtEl>
                                          <p:spTgt spid="21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26"/>
          <p:cNvSpPr txBox="1"/>
          <p:nvPr/>
        </p:nvSpPr>
        <p:spPr>
          <a:xfrm>
            <a:off x="-10655" y="5753"/>
            <a:ext cx="2564090" cy="461665"/>
          </a:xfrm>
          <a:prstGeom prst="rect">
            <a:avLst/>
          </a:prstGeom>
          <a:solidFill>
            <a:srgbClr val="FF0000"/>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400">
                <a:solidFill>
                  <a:schemeClr val="lt1"/>
                </a:solidFill>
                <a:latin typeface="Times New Roman"/>
                <a:ea typeface="Times New Roman"/>
                <a:cs typeface="Times New Roman"/>
                <a:sym typeface="Times New Roman"/>
              </a:rPr>
              <a:t>QUESTION 1</a:t>
            </a:r>
            <a:endParaRPr b="1" sz="2400">
              <a:solidFill>
                <a:schemeClr val="lt1"/>
              </a:solidFill>
              <a:latin typeface="Times New Roman"/>
              <a:ea typeface="Times New Roman"/>
              <a:cs typeface="Times New Roman"/>
              <a:sym typeface="Times New Roman"/>
            </a:endParaRPr>
          </a:p>
        </p:txBody>
      </p:sp>
      <p:sp>
        <p:nvSpPr>
          <p:cNvPr id="227" name="Google Shape;227;p26"/>
          <p:cNvSpPr txBox="1"/>
          <p:nvPr/>
        </p:nvSpPr>
        <p:spPr>
          <a:xfrm>
            <a:off x="25282" y="3735649"/>
            <a:ext cx="2564090" cy="461665"/>
          </a:xfrm>
          <a:prstGeom prst="rect">
            <a:avLst/>
          </a:prstGeom>
          <a:solidFill>
            <a:srgbClr val="2E75B5"/>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400">
                <a:solidFill>
                  <a:schemeClr val="lt1"/>
                </a:solidFill>
                <a:latin typeface="Times New Roman"/>
                <a:ea typeface="Times New Roman"/>
                <a:cs typeface="Times New Roman"/>
                <a:sym typeface="Times New Roman"/>
              </a:rPr>
              <a:t>SOLUTION 1</a:t>
            </a:r>
            <a:endParaRPr b="1" sz="2400">
              <a:solidFill>
                <a:schemeClr val="lt1"/>
              </a:solidFill>
              <a:latin typeface="Times New Roman"/>
              <a:ea typeface="Times New Roman"/>
              <a:cs typeface="Times New Roman"/>
              <a:sym typeface="Times New Roman"/>
            </a:endParaRPr>
          </a:p>
        </p:txBody>
      </p:sp>
      <p:sp>
        <p:nvSpPr>
          <p:cNvPr id="228" name="Google Shape;228;p26"/>
          <p:cNvSpPr txBox="1"/>
          <p:nvPr/>
        </p:nvSpPr>
        <p:spPr>
          <a:xfrm>
            <a:off x="0" y="6351787"/>
            <a:ext cx="3438426" cy="461665"/>
          </a:xfrm>
          <a:prstGeom prst="rect">
            <a:avLst/>
          </a:prstGeom>
          <a:solidFill>
            <a:srgbClr val="548135"/>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400">
                <a:solidFill>
                  <a:schemeClr val="lt1"/>
                </a:solidFill>
                <a:latin typeface="Times New Roman"/>
                <a:ea typeface="Times New Roman"/>
                <a:cs typeface="Times New Roman"/>
                <a:sym typeface="Times New Roman"/>
              </a:rPr>
              <a:t>CORRECT ANSWER 1</a:t>
            </a:r>
            <a:endParaRPr b="1" sz="2400">
              <a:solidFill>
                <a:schemeClr val="lt1"/>
              </a:solidFill>
              <a:latin typeface="Times New Roman"/>
              <a:ea typeface="Times New Roman"/>
              <a:cs typeface="Times New Roman"/>
              <a:sym typeface="Times New Roman"/>
            </a:endParaRPr>
          </a:p>
        </p:txBody>
      </p:sp>
      <p:sp>
        <p:nvSpPr>
          <p:cNvPr id="229" name="Google Shape;229;p26"/>
          <p:cNvSpPr txBox="1"/>
          <p:nvPr/>
        </p:nvSpPr>
        <p:spPr>
          <a:xfrm>
            <a:off x="4023756" y="6351786"/>
            <a:ext cx="766906" cy="461665"/>
          </a:xfrm>
          <a:prstGeom prst="rect">
            <a:avLst/>
          </a:prstGeom>
          <a:solidFill>
            <a:schemeClr val="accent6"/>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400">
                <a:solidFill>
                  <a:schemeClr val="lt1"/>
                </a:solidFill>
                <a:latin typeface="Times New Roman"/>
                <a:ea typeface="Times New Roman"/>
                <a:cs typeface="Times New Roman"/>
                <a:sym typeface="Times New Roman"/>
              </a:rPr>
              <a:t>c)</a:t>
            </a:r>
            <a:endParaRPr b="1" sz="2400">
              <a:solidFill>
                <a:schemeClr val="lt1"/>
              </a:solidFill>
              <a:latin typeface="Times New Roman"/>
              <a:ea typeface="Times New Roman"/>
              <a:cs typeface="Times New Roman"/>
              <a:sym typeface="Times New Roman"/>
            </a:endParaRPr>
          </a:p>
        </p:txBody>
      </p:sp>
      <p:cxnSp>
        <p:nvCxnSpPr>
          <p:cNvPr id="230" name="Google Shape;230;p26"/>
          <p:cNvCxnSpPr/>
          <p:nvPr/>
        </p:nvCxnSpPr>
        <p:spPr>
          <a:xfrm>
            <a:off x="3584975" y="6593241"/>
            <a:ext cx="292231" cy="0"/>
          </a:xfrm>
          <a:prstGeom prst="straightConnector1">
            <a:avLst/>
          </a:prstGeom>
          <a:noFill/>
          <a:ln cap="flat" cmpd="sng" w="19050">
            <a:solidFill>
              <a:schemeClr val="accent6"/>
            </a:solidFill>
            <a:prstDash val="solid"/>
            <a:miter lim="800000"/>
            <a:headEnd len="sm" w="sm" type="none"/>
            <a:tailEnd len="med" w="med" type="triangle"/>
          </a:ln>
        </p:spPr>
      </p:cxnSp>
      <p:grpSp>
        <p:nvGrpSpPr>
          <p:cNvPr id="231" name="Google Shape;231;p26"/>
          <p:cNvGrpSpPr/>
          <p:nvPr/>
        </p:nvGrpSpPr>
        <p:grpSpPr>
          <a:xfrm>
            <a:off x="0" y="756648"/>
            <a:ext cx="11976652" cy="2920461"/>
            <a:chOff x="0" y="612430"/>
            <a:chExt cx="11976652" cy="2920461"/>
          </a:xfrm>
        </p:grpSpPr>
        <p:sp>
          <p:nvSpPr>
            <p:cNvPr id="232" name="Google Shape;232;p26"/>
            <p:cNvSpPr txBox="1"/>
            <p:nvPr/>
          </p:nvSpPr>
          <p:spPr>
            <a:xfrm>
              <a:off x="0" y="612430"/>
              <a:ext cx="11976652" cy="156966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Times New Roman"/>
                  <a:ea typeface="Times New Roman"/>
                  <a:cs typeface="Times New Roman"/>
                  <a:sym typeface="Times New Roman"/>
                </a:rPr>
                <a:t>Consider a feedforward neural network that performs regression on a p-dimensional input to</a:t>
              </a:r>
              <a:endParaRPr/>
            </a:p>
            <a:p>
              <a:pPr indent="0" lvl="0" marL="0" marR="0" rtl="0" algn="l">
                <a:spcBef>
                  <a:spcPts val="0"/>
                </a:spcBef>
                <a:spcAft>
                  <a:spcPts val="0"/>
                </a:spcAft>
                <a:buNone/>
              </a:pPr>
              <a:r>
                <a:rPr lang="en-US" sz="2400">
                  <a:solidFill>
                    <a:schemeClr val="dk1"/>
                  </a:solidFill>
                  <a:latin typeface="Times New Roman"/>
                  <a:ea typeface="Times New Roman"/>
                  <a:cs typeface="Times New Roman"/>
                  <a:sym typeface="Times New Roman"/>
                </a:rPr>
                <a:t>produce a scalar output. It has m hidden layers and each of these layers has k hidden units.</a:t>
              </a:r>
              <a:endParaRPr/>
            </a:p>
            <a:p>
              <a:pPr indent="0" lvl="0" marL="0" marR="0" rtl="0" algn="l">
                <a:spcBef>
                  <a:spcPts val="0"/>
                </a:spcBef>
                <a:spcAft>
                  <a:spcPts val="0"/>
                </a:spcAft>
                <a:buNone/>
              </a:pPr>
              <a:r>
                <a:rPr lang="en-US" sz="2400">
                  <a:solidFill>
                    <a:schemeClr val="dk1"/>
                  </a:solidFill>
                  <a:latin typeface="Times New Roman"/>
                  <a:ea typeface="Times New Roman"/>
                  <a:cs typeface="Times New Roman"/>
                  <a:sym typeface="Times New Roman"/>
                </a:rPr>
                <a:t>What is the total number of trainable parameters in the network? Ignore the bias terms.</a:t>
              </a:r>
              <a:endParaRPr/>
            </a:p>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pic>
          <p:nvPicPr>
            <p:cNvPr id="233" name="Google Shape;233;p26"/>
            <p:cNvPicPr preferRelativeResize="0"/>
            <p:nvPr/>
          </p:nvPicPr>
          <p:blipFill rotWithShape="1">
            <a:blip r:embed="rId3">
              <a:alphaModFix/>
            </a:blip>
            <a:srcRect b="0" l="0" r="0" t="0"/>
            <a:stretch/>
          </p:blipFill>
          <p:spPr>
            <a:xfrm>
              <a:off x="127626" y="1760569"/>
              <a:ext cx="2359403" cy="1772322"/>
            </a:xfrm>
            <a:prstGeom prst="rect">
              <a:avLst/>
            </a:prstGeom>
            <a:noFill/>
            <a:ln>
              <a:noFill/>
            </a:ln>
          </p:spPr>
        </p:pic>
      </p:grpSp>
      <p:pic>
        <p:nvPicPr>
          <p:cNvPr id="234" name="Google Shape;234;p26"/>
          <p:cNvPicPr preferRelativeResize="0"/>
          <p:nvPr/>
        </p:nvPicPr>
        <p:blipFill rotWithShape="1">
          <a:blip r:embed="rId4">
            <a:alphaModFix/>
          </a:blip>
          <a:srcRect b="0" l="0" r="0" t="1302"/>
          <a:stretch/>
        </p:blipFill>
        <p:spPr>
          <a:xfrm>
            <a:off x="0" y="4255854"/>
            <a:ext cx="9165633" cy="2075427"/>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7"/>
                                        </p:tgtEl>
                                        <p:attrNameLst>
                                          <p:attrName>style.visibility</p:attrName>
                                        </p:attrNameLst>
                                      </p:cBhvr>
                                      <p:to>
                                        <p:strVal val="visible"/>
                                      </p:to>
                                    </p:set>
                                    <p:animEffect filter="fade" transition="in">
                                      <p:cBhvr>
                                        <p:cTn dur="1000"/>
                                        <p:tgtEl>
                                          <p:spTgt spid="22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4"/>
                                        </p:tgtEl>
                                        <p:attrNameLst>
                                          <p:attrName>style.visibility</p:attrName>
                                        </p:attrNameLst>
                                      </p:cBhvr>
                                      <p:to>
                                        <p:strVal val="visible"/>
                                      </p:to>
                                    </p:set>
                                    <p:animEffect filter="fade" transition="in">
                                      <p:cBhvr>
                                        <p:cTn dur="1000"/>
                                        <p:tgtEl>
                                          <p:spTgt spid="23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9"/>
                                        </p:tgtEl>
                                        <p:attrNameLst>
                                          <p:attrName>style.visibility</p:attrName>
                                        </p:attrNameLst>
                                      </p:cBhvr>
                                      <p:to>
                                        <p:strVal val="visible"/>
                                      </p:to>
                                    </p:set>
                                    <p:animEffect filter="fade" transition="in">
                                      <p:cBhvr>
                                        <p:cTn dur="1000"/>
                                        <p:tgtEl>
                                          <p:spTgt spid="229"/>
                                        </p:tgtEl>
                                      </p:cBhvr>
                                    </p:animEffect>
                                  </p:childTnLst>
                                </p:cTn>
                              </p:par>
                              <p:par>
                                <p:cTn fill="hold" nodeType="withEffect" presetClass="entr" presetID="10" presetSubtype="0">
                                  <p:stCondLst>
                                    <p:cond delay="0"/>
                                  </p:stCondLst>
                                  <p:childTnLst>
                                    <p:set>
                                      <p:cBhvr>
                                        <p:cTn dur="1" fill="hold">
                                          <p:stCondLst>
                                            <p:cond delay="0"/>
                                          </p:stCondLst>
                                        </p:cTn>
                                        <p:tgtEl>
                                          <p:spTgt spid="230"/>
                                        </p:tgtEl>
                                        <p:attrNameLst>
                                          <p:attrName>style.visibility</p:attrName>
                                        </p:attrNameLst>
                                      </p:cBhvr>
                                      <p:to>
                                        <p:strVal val="visible"/>
                                      </p:to>
                                    </p:set>
                                    <p:animEffect filter="fade" transition="in">
                                      <p:cBhvr>
                                        <p:cTn dur="1000"/>
                                        <p:tgtEl>
                                          <p:spTgt spid="230"/>
                                        </p:tgtEl>
                                      </p:cBhvr>
                                    </p:animEffect>
                                  </p:childTnLst>
                                </p:cTn>
                              </p:par>
                              <p:par>
                                <p:cTn fill="hold" nodeType="withEffect" presetClass="entr" presetID="10" presetSubtype="0">
                                  <p:stCondLst>
                                    <p:cond delay="0"/>
                                  </p:stCondLst>
                                  <p:childTnLst>
                                    <p:set>
                                      <p:cBhvr>
                                        <p:cTn dur="1" fill="hold">
                                          <p:stCondLst>
                                            <p:cond delay="0"/>
                                          </p:stCondLst>
                                        </p:cTn>
                                        <p:tgtEl>
                                          <p:spTgt spid="228"/>
                                        </p:tgtEl>
                                        <p:attrNameLst>
                                          <p:attrName>style.visibility</p:attrName>
                                        </p:attrNameLst>
                                      </p:cBhvr>
                                      <p:to>
                                        <p:strVal val="visible"/>
                                      </p:to>
                                    </p:set>
                                    <p:animEffect filter="fade" transition="in">
                                      <p:cBhvr>
                                        <p:cTn dur="1000"/>
                                        <p:tgtEl>
                                          <p:spTgt spid="22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27"/>
          <p:cNvSpPr txBox="1"/>
          <p:nvPr/>
        </p:nvSpPr>
        <p:spPr>
          <a:xfrm>
            <a:off x="0" y="115083"/>
            <a:ext cx="2564090" cy="461665"/>
          </a:xfrm>
          <a:prstGeom prst="rect">
            <a:avLst/>
          </a:prstGeom>
          <a:solidFill>
            <a:srgbClr val="FF0000"/>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400">
                <a:solidFill>
                  <a:schemeClr val="lt1"/>
                </a:solidFill>
                <a:latin typeface="Times New Roman"/>
                <a:ea typeface="Times New Roman"/>
                <a:cs typeface="Times New Roman"/>
                <a:sym typeface="Times New Roman"/>
              </a:rPr>
              <a:t>QUESTION 2</a:t>
            </a:r>
            <a:endParaRPr b="1" sz="2400">
              <a:solidFill>
                <a:schemeClr val="lt1"/>
              </a:solidFill>
              <a:latin typeface="Times New Roman"/>
              <a:ea typeface="Times New Roman"/>
              <a:cs typeface="Times New Roman"/>
              <a:sym typeface="Times New Roman"/>
            </a:endParaRPr>
          </a:p>
        </p:txBody>
      </p:sp>
      <p:sp>
        <p:nvSpPr>
          <p:cNvPr id="241" name="Google Shape;241;p27"/>
          <p:cNvSpPr txBox="1"/>
          <p:nvPr/>
        </p:nvSpPr>
        <p:spPr>
          <a:xfrm>
            <a:off x="144218" y="3891674"/>
            <a:ext cx="2564090" cy="461665"/>
          </a:xfrm>
          <a:prstGeom prst="rect">
            <a:avLst/>
          </a:prstGeom>
          <a:solidFill>
            <a:srgbClr val="2E75B5"/>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400">
                <a:solidFill>
                  <a:schemeClr val="lt1"/>
                </a:solidFill>
                <a:latin typeface="Times New Roman"/>
                <a:ea typeface="Times New Roman"/>
                <a:cs typeface="Times New Roman"/>
                <a:sym typeface="Times New Roman"/>
              </a:rPr>
              <a:t>SOLUTION 2</a:t>
            </a:r>
            <a:endParaRPr b="1" sz="2400">
              <a:solidFill>
                <a:schemeClr val="lt1"/>
              </a:solidFill>
              <a:latin typeface="Times New Roman"/>
              <a:ea typeface="Times New Roman"/>
              <a:cs typeface="Times New Roman"/>
              <a:sym typeface="Times New Roman"/>
            </a:endParaRPr>
          </a:p>
        </p:txBody>
      </p:sp>
      <p:sp>
        <p:nvSpPr>
          <p:cNvPr id="242" name="Google Shape;242;p27"/>
          <p:cNvSpPr txBox="1"/>
          <p:nvPr/>
        </p:nvSpPr>
        <p:spPr>
          <a:xfrm>
            <a:off x="0" y="6351787"/>
            <a:ext cx="3438426" cy="461665"/>
          </a:xfrm>
          <a:prstGeom prst="rect">
            <a:avLst/>
          </a:prstGeom>
          <a:solidFill>
            <a:srgbClr val="548135"/>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400">
                <a:solidFill>
                  <a:schemeClr val="lt1"/>
                </a:solidFill>
                <a:latin typeface="Times New Roman"/>
                <a:ea typeface="Times New Roman"/>
                <a:cs typeface="Times New Roman"/>
                <a:sym typeface="Times New Roman"/>
              </a:rPr>
              <a:t>CORRECT ANSWER 2</a:t>
            </a:r>
            <a:endParaRPr b="1" sz="2400">
              <a:solidFill>
                <a:schemeClr val="lt1"/>
              </a:solidFill>
              <a:latin typeface="Times New Roman"/>
              <a:ea typeface="Times New Roman"/>
              <a:cs typeface="Times New Roman"/>
              <a:sym typeface="Times New Roman"/>
            </a:endParaRPr>
          </a:p>
        </p:txBody>
      </p:sp>
      <p:sp>
        <p:nvSpPr>
          <p:cNvPr id="243" name="Google Shape;243;p27"/>
          <p:cNvSpPr txBox="1"/>
          <p:nvPr/>
        </p:nvSpPr>
        <p:spPr>
          <a:xfrm>
            <a:off x="4023755" y="6351786"/>
            <a:ext cx="786784" cy="461665"/>
          </a:xfrm>
          <a:prstGeom prst="rect">
            <a:avLst/>
          </a:prstGeom>
          <a:solidFill>
            <a:schemeClr val="accent6"/>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400">
                <a:solidFill>
                  <a:schemeClr val="lt1"/>
                </a:solidFill>
                <a:latin typeface="Times New Roman"/>
                <a:ea typeface="Times New Roman"/>
                <a:cs typeface="Times New Roman"/>
                <a:sym typeface="Times New Roman"/>
              </a:rPr>
              <a:t>b)</a:t>
            </a:r>
            <a:endParaRPr b="1" sz="2400">
              <a:solidFill>
                <a:schemeClr val="lt1"/>
              </a:solidFill>
              <a:latin typeface="Times New Roman"/>
              <a:ea typeface="Times New Roman"/>
              <a:cs typeface="Times New Roman"/>
              <a:sym typeface="Times New Roman"/>
            </a:endParaRPr>
          </a:p>
        </p:txBody>
      </p:sp>
      <p:cxnSp>
        <p:nvCxnSpPr>
          <p:cNvPr id="244" name="Google Shape;244;p27"/>
          <p:cNvCxnSpPr/>
          <p:nvPr/>
        </p:nvCxnSpPr>
        <p:spPr>
          <a:xfrm>
            <a:off x="3584975" y="6593241"/>
            <a:ext cx="292231" cy="0"/>
          </a:xfrm>
          <a:prstGeom prst="straightConnector1">
            <a:avLst/>
          </a:prstGeom>
          <a:noFill/>
          <a:ln cap="flat" cmpd="sng" w="19050">
            <a:solidFill>
              <a:schemeClr val="accent6"/>
            </a:solidFill>
            <a:prstDash val="solid"/>
            <a:miter lim="800000"/>
            <a:headEnd len="sm" w="sm" type="none"/>
            <a:tailEnd len="med" w="med" type="triangle"/>
          </a:ln>
        </p:spPr>
      </p:cxnSp>
      <p:pic>
        <p:nvPicPr>
          <p:cNvPr id="245" name="Google Shape;245;p27"/>
          <p:cNvPicPr preferRelativeResize="0"/>
          <p:nvPr/>
        </p:nvPicPr>
        <p:blipFill rotWithShape="1">
          <a:blip r:embed="rId3">
            <a:alphaModFix/>
          </a:blip>
          <a:srcRect b="0" l="0" r="0" t="0"/>
          <a:stretch/>
        </p:blipFill>
        <p:spPr>
          <a:xfrm>
            <a:off x="144218" y="747140"/>
            <a:ext cx="8449033" cy="2974142"/>
          </a:xfrm>
          <a:prstGeom prst="rect">
            <a:avLst/>
          </a:prstGeom>
          <a:noFill/>
          <a:ln>
            <a:noFill/>
          </a:ln>
        </p:spPr>
      </p:pic>
      <p:pic>
        <p:nvPicPr>
          <p:cNvPr id="246" name="Google Shape;246;p27"/>
          <p:cNvPicPr preferRelativeResize="0"/>
          <p:nvPr/>
        </p:nvPicPr>
        <p:blipFill rotWithShape="1">
          <a:blip r:embed="rId4">
            <a:alphaModFix/>
          </a:blip>
          <a:srcRect b="0" l="0" r="0" t="3842"/>
          <a:stretch/>
        </p:blipFill>
        <p:spPr>
          <a:xfrm>
            <a:off x="275992" y="4612736"/>
            <a:ext cx="6910196" cy="147965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1"/>
                                        </p:tgtEl>
                                        <p:attrNameLst>
                                          <p:attrName>style.visibility</p:attrName>
                                        </p:attrNameLst>
                                      </p:cBhvr>
                                      <p:to>
                                        <p:strVal val="visible"/>
                                      </p:to>
                                    </p:set>
                                    <p:animEffect filter="fade" transition="in">
                                      <p:cBhvr>
                                        <p:cTn dur="1000"/>
                                        <p:tgtEl>
                                          <p:spTgt spid="24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6"/>
                                        </p:tgtEl>
                                        <p:attrNameLst>
                                          <p:attrName>style.visibility</p:attrName>
                                        </p:attrNameLst>
                                      </p:cBhvr>
                                      <p:to>
                                        <p:strVal val="visible"/>
                                      </p:to>
                                    </p:set>
                                    <p:animEffect filter="fade" transition="in">
                                      <p:cBhvr>
                                        <p:cTn dur="1000"/>
                                        <p:tgtEl>
                                          <p:spTgt spid="24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3"/>
                                        </p:tgtEl>
                                        <p:attrNameLst>
                                          <p:attrName>style.visibility</p:attrName>
                                        </p:attrNameLst>
                                      </p:cBhvr>
                                      <p:to>
                                        <p:strVal val="visible"/>
                                      </p:to>
                                    </p:set>
                                    <p:animEffect filter="fade" transition="in">
                                      <p:cBhvr>
                                        <p:cTn dur="1000"/>
                                        <p:tgtEl>
                                          <p:spTgt spid="243"/>
                                        </p:tgtEl>
                                      </p:cBhvr>
                                    </p:animEffect>
                                  </p:childTnLst>
                                </p:cTn>
                              </p:par>
                              <p:par>
                                <p:cTn fill="hold" nodeType="withEffect" presetClass="entr" presetID="10" presetSubtype="0">
                                  <p:stCondLst>
                                    <p:cond delay="0"/>
                                  </p:stCondLst>
                                  <p:childTnLst>
                                    <p:set>
                                      <p:cBhvr>
                                        <p:cTn dur="1" fill="hold">
                                          <p:stCondLst>
                                            <p:cond delay="0"/>
                                          </p:stCondLst>
                                        </p:cTn>
                                        <p:tgtEl>
                                          <p:spTgt spid="244"/>
                                        </p:tgtEl>
                                        <p:attrNameLst>
                                          <p:attrName>style.visibility</p:attrName>
                                        </p:attrNameLst>
                                      </p:cBhvr>
                                      <p:to>
                                        <p:strVal val="visible"/>
                                      </p:to>
                                    </p:set>
                                    <p:animEffect filter="fade" transition="in">
                                      <p:cBhvr>
                                        <p:cTn dur="1000"/>
                                        <p:tgtEl>
                                          <p:spTgt spid="244"/>
                                        </p:tgtEl>
                                      </p:cBhvr>
                                    </p:animEffect>
                                  </p:childTnLst>
                                </p:cTn>
                              </p:par>
                              <p:par>
                                <p:cTn fill="hold" nodeType="withEffect" presetClass="entr" presetID="10" presetSubtype="0">
                                  <p:stCondLst>
                                    <p:cond delay="0"/>
                                  </p:stCondLst>
                                  <p:childTnLst>
                                    <p:set>
                                      <p:cBhvr>
                                        <p:cTn dur="1" fill="hold">
                                          <p:stCondLst>
                                            <p:cond delay="0"/>
                                          </p:stCondLst>
                                        </p:cTn>
                                        <p:tgtEl>
                                          <p:spTgt spid="242"/>
                                        </p:tgtEl>
                                        <p:attrNameLst>
                                          <p:attrName>style.visibility</p:attrName>
                                        </p:attrNameLst>
                                      </p:cBhvr>
                                      <p:to>
                                        <p:strVal val="visible"/>
                                      </p:to>
                                    </p:set>
                                    <p:animEffect filter="fade" transition="in">
                                      <p:cBhvr>
                                        <p:cTn dur="1000"/>
                                        <p:tgtEl>
                                          <p:spTgt spid="24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28"/>
          <p:cNvSpPr txBox="1"/>
          <p:nvPr/>
        </p:nvSpPr>
        <p:spPr>
          <a:xfrm>
            <a:off x="0" y="44548"/>
            <a:ext cx="2156791" cy="461665"/>
          </a:xfrm>
          <a:prstGeom prst="rect">
            <a:avLst/>
          </a:prstGeom>
          <a:solidFill>
            <a:srgbClr val="FF0000"/>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400">
                <a:solidFill>
                  <a:schemeClr val="lt1"/>
                </a:solidFill>
                <a:latin typeface="Times New Roman"/>
                <a:ea typeface="Times New Roman"/>
                <a:cs typeface="Times New Roman"/>
                <a:sym typeface="Times New Roman"/>
              </a:rPr>
              <a:t>QUESTION 3</a:t>
            </a:r>
            <a:endParaRPr b="1" sz="2400">
              <a:solidFill>
                <a:schemeClr val="lt1"/>
              </a:solidFill>
              <a:latin typeface="Times New Roman"/>
              <a:ea typeface="Times New Roman"/>
              <a:cs typeface="Times New Roman"/>
              <a:sym typeface="Times New Roman"/>
            </a:endParaRPr>
          </a:p>
        </p:txBody>
      </p:sp>
      <p:sp>
        <p:nvSpPr>
          <p:cNvPr id="253" name="Google Shape;253;p28"/>
          <p:cNvSpPr txBox="1"/>
          <p:nvPr/>
        </p:nvSpPr>
        <p:spPr>
          <a:xfrm>
            <a:off x="0" y="540955"/>
            <a:ext cx="11777869" cy="3032240"/>
          </a:xfrm>
          <a:prstGeom prst="rect">
            <a:avLst/>
          </a:prstGeom>
          <a:blipFill rotWithShape="1">
            <a:blip r:embed="rId3">
              <a:alphaModFix/>
            </a:blip>
            <a:stretch>
              <a:fillRect b="-1809" l="-671"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254" name="Google Shape;254;p28"/>
          <p:cNvSpPr txBox="1"/>
          <p:nvPr/>
        </p:nvSpPr>
        <p:spPr>
          <a:xfrm>
            <a:off x="0" y="3597898"/>
            <a:ext cx="2564090" cy="461665"/>
          </a:xfrm>
          <a:prstGeom prst="rect">
            <a:avLst/>
          </a:prstGeom>
          <a:solidFill>
            <a:srgbClr val="2E75B5"/>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400">
                <a:solidFill>
                  <a:schemeClr val="lt1"/>
                </a:solidFill>
                <a:latin typeface="Times New Roman"/>
                <a:ea typeface="Times New Roman"/>
                <a:cs typeface="Times New Roman"/>
                <a:sym typeface="Times New Roman"/>
              </a:rPr>
              <a:t>SOLUTION 3</a:t>
            </a:r>
            <a:endParaRPr b="1" sz="2400">
              <a:solidFill>
                <a:schemeClr val="lt1"/>
              </a:solidFill>
              <a:latin typeface="Times New Roman"/>
              <a:ea typeface="Times New Roman"/>
              <a:cs typeface="Times New Roman"/>
              <a:sym typeface="Times New Roman"/>
            </a:endParaRPr>
          </a:p>
        </p:txBody>
      </p:sp>
      <p:sp>
        <p:nvSpPr>
          <p:cNvPr id="255" name="Google Shape;255;p28"/>
          <p:cNvSpPr txBox="1"/>
          <p:nvPr/>
        </p:nvSpPr>
        <p:spPr>
          <a:xfrm>
            <a:off x="0" y="6351787"/>
            <a:ext cx="3438426" cy="461665"/>
          </a:xfrm>
          <a:prstGeom prst="rect">
            <a:avLst/>
          </a:prstGeom>
          <a:solidFill>
            <a:srgbClr val="548135"/>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400">
                <a:solidFill>
                  <a:schemeClr val="lt1"/>
                </a:solidFill>
                <a:latin typeface="Times New Roman"/>
                <a:ea typeface="Times New Roman"/>
                <a:cs typeface="Times New Roman"/>
                <a:sym typeface="Times New Roman"/>
              </a:rPr>
              <a:t>CORRECT ANSWER 3</a:t>
            </a:r>
            <a:endParaRPr b="1" sz="2400">
              <a:solidFill>
                <a:schemeClr val="lt1"/>
              </a:solidFill>
              <a:latin typeface="Times New Roman"/>
              <a:ea typeface="Times New Roman"/>
              <a:cs typeface="Times New Roman"/>
              <a:sym typeface="Times New Roman"/>
            </a:endParaRPr>
          </a:p>
        </p:txBody>
      </p:sp>
      <p:sp>
        <p:nvSpPr>
          <p:cNvPr id="256" name="Google Shape;256;p28"/>
          <p:cNvSpPr txBox="1"/>
          <p:nvPr/>
        </p:nvSpPr>
        <p:spPr>
          <a:xfrm>
            <a:off x="76460" y="4157642"/>
            <a:ext cx="11648662" cy="2006511"/>
          </a:xfrm>
          <a:prstGeom prst="rect">
            <a:avLst/>
          </a:prstGeom>
          <a:blipFill rotWithShape="1">
            <a:blip r:embed="rId4">
              <a:alphaModFix/>
            </a:blip>
            <a:stretch>
              <a:fillRect b="-2430" l="-574" r="-365"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257" name="Google Shape;257;p28"/>
          <p:cNvSpPr txBox="1"/>
          <p:nvPr/>
        </p:nvSpPr>
        <p:spPr>
          <a:xfrm>
            <a:off x="4023755" y="6351786"/>
            <a:ext cx="1422888" cy="461665"/>
          </a:xfrm>
          <a:prstGeom prst="rect">
            <a:avLst/>
          </a:prstGeom>
          <a:solidFill>
            <a:schemeClr val="accent6"/>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400">
                <a:solidFill>
                  <a:schemeClr val="lt1"/>
                </a:solidFill>
                <a:latin typeface="Times New Roman"/>
                <a:ea typeface="Times New Roman"/>
                <a:cs typeface="Times New Roman"/>
                <a:sym typeface="Times New Roman"/>
              </a:rPr>
              <a:t>b), d)</a:t>
            </a:r>
            <a:endParaRPr b="1" sz="2400">
              <a:solidFill>
                <a:schemeClr val="lt1"/>
              </a:solidFill>
              <a:latin typeface="Times New Roman"/>
              <a:ea typeface="Times New Roman"/>
              <a:cs typeface="Times New Roman"/>
              <a:sym typeface="Times New Roman"/>
            </a:endParaRPr>
          </a:p>
        </p:txBody>
      </p:sp>
      <p:cxnSp>
        <p:nvCxnSpPr>
          <p:cNvPr id="258" name="Google Shape;258;p28"/>
          <p:cNvCxnSpPr/>
          <p:nvPr/>
        </p:nvCxnSpPr>
        <p:spPr>
          <a:xfrm>
            <a:off x="3584975" y="6593241"/>
            <a:ext cx="292231" cy="0"/>
          </a:xfrm>
          <a:prstGeom prst="straightConnector1">
            <a:avLst/>
          </a:prstGeom>
          <a:noFill/>
          <a:ln cap="flat" cmpd="sng" w="19050">
            <a:solidFill>
              <a:schemeClr val="accent6"/>
            </a:solidFill>
            <a:prstDash val="solid"/>
            <a:miter lim="800000"/>
            <a:headEnd len="sm" w="sm" type="none"/>
            <a:tailEnd len="med" w="med" type="triangle"/>
          </a:ln>
        </p:spPr>
      </p:cxnSp>
      <p:pic>
        <p:nvPicPr>
          <p:cNvPr id="259" name="Google Shape;259;p28"/>
          <p:cNvPicPr preferRelativeResize="0"/>
          <p:nvPr/>
        </p:nvPicPr>
        <p:blipFill rotWithShape="1">
          <a:blip r:embed="rId5">
            <a:alphaModFix/>
          </a:blip>
          <a:srcRect b="0" l="0" r="0" t="0"/>
          <a:stretch/>
        </p:blipFill>
        <p:spPr>
          <a:xfrm>
            <a:off x="8492351" y="1582649"/>
            <a:ext cx="3438425" cy="273303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4"/>
                                        </p:tgtEl>
                                        <p:attrNameLst>
                                          <p:attrName>style.visibility</p:attrName>
                                        </p:attrNameLst>
                                      </p:cBhvr>
                                      <p:to>
                                        <p:strVal val="visible"/>
                                      </p:to>
                                    </p:set>
                                    <p:animEffect filter="fade" transition="in">
                                      <p:cBhvr>
                                        <p:cTn dur="1000"/>
                                        <p:tgtEl>
                                          <p:spTgt spid="25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6"/>
                                        </p:tgtEl>
                                        <p:attrNameLst>
                                          <p:attrName>style.visibility</p:attrName>
                                        </p:attrNameLst>
                                      </p:cBhvr>
                                      <p:to>
                                        <p:strVal val="visible"/>
                                      </p:to>
                                    </p:set>
                                    <p:animEffect filter="fade" transition="in">
                                      <p:cBhvr>
                                        <p:cTn dur="1000"/>
                                        <p:tgtEl>
                                          <p:spTgt spid="25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7"/>
                                        </p:tgtEl>
                                        <p:attrNameLst>
                                          <p:attrName>style.visibility</p:attrName>
                                        </p:attrNameLst>
                                      </p:cBhvr>
                                      <p:to>
                                        <p:strVal val="visible"/>
                                      </p:to>
                                    </p:set>
                                    <p:animEffect filter="fade" transition="in">
                                      <p:cBhvr>
                                        <p:cTn dur="1000"/>
                                        <p:tgtEl>
                                          <p:spTgt spid="257"/>
                                        </p:tgtEl>
                                      </p:cBhvr>
                                    </p:animEffect>
                                  </p:childTnLst>
                                </p:cTn>
                              </p:par>
                              <p:par>
                                <p:cTn fill="hold" nodeType="withEffect" presetClass="entr" presetID="10" presetSubtype="0">
                                  <p:stCondLst>
                                    <p:cond delay="0"/>
                                  </p:stCondLst>
                                  <p:childTnLst>
                                    <p:set>
                                      <p:cBhvr>
                                        <p:cTn dur="1" fill="hold">
                                          <p:stCondLst>
                                            <p:cond delay="0"/>
                                          </p:stCondLst>
                                        </p:cTn>
                                        <p:tgtEl>
                                          <p:spTgt spid="258"/>
                                        </p:tgtEl>
                                        <p:attrNameLst>
                                          <p:attrName>style.visibility</p:attrName>
                                        </p:attrNameLst>
                                      </p:cBhvr>
                                      <p:to>
                                        <p:strVal val="visible"/>
                                      </p:to>
                                    </p:set>
                                    <p:animEffect filter="fade" transition="in">
                                      <p:cBhvr>
                                        <p:cTn dur="1000"/>
                                        <p:tgtEl>
                                          <p:spTgt spid="258"/>
                                        </p:tgtEl>
                                      </p:cBhvr>
                                    </p:animEffect>
                                  </p:childTnLst>
                                </p:cTn>
                              </p:par>
                              <p:par>
                                <p:cTn fill="hold" nodeType="withEffect" presetClass="entr" presetID="10" presetSubtype="0">
                                  <p:stCondLst>
                                    <p:cond delay="0"/>
                                  </p:stCondLst>
                                  <p:childTnLst>
                                    <p:set>
                                      <p:cBhvr>
                                        <p:cTn dur="1" fill="hold">
                                          <p:stCondLst>
                                            <p:cond delay="0"/>
                                          </p:stCondLst>
                                        </p:cTn>
                                        <p:tgtEl>
                                          <p:spTgt spid="255"/>
                                        </p:tgtEl>
                                        <p:attrNameLst>
                                          <p:attrName>style.visibility</p:attrName>
                                        </p:attrNameLst>
                                      </p:cBhvr>
                                      <p:to>
                                        <p:strVal val="visible"/>
                                      </p:to>
                                    </p:set>
                                    <p:animEffect filter="fade" transition="in">
                                      <p:cBhvr>
                                        <p:cTn dur="1000"/>
                                        <p:tgtEl>
                                          <p:spTgt spid="25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29"/>
          <p:cNvSpPr txBox="1"/>
          <p:nvPr/>
        </p:nvSpPr>
        <p:spPr>
          <a:xfrm>
            <a:off x="0" y="23403"/>
            <a:ext cx="2564090" cy="461665"/>
          </a:xfrm>
          <a:prstGeom prst="rect">
            <a:avLst/>
          </a:prstGeom>
          <a:solidFill>
            <a:srgbClr val="FF0000"/>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400">
                <a:solidFill>
                  <a:schemeClr val="lt1"/>
                </a:solidFill>
                <a:latin typeface="Times New Roman"/>
                <a:ea typeface="Times New Roman"/>
                <a:cs typeface="Times New Roman"/>
                <a:sym typeface="Times New Roman"/>
              </a:rPr>
              <a:t>QUESTION 4</a:t>
            </a:r>
            <a:endParaRPr b="1" sz="2400">
              <a:solidFill>
                <a:schemeClr val="lt1"/>
              </a:solidFill>
              <a:latin typeface="Times New Roman"/>
              <a:ea typeface="Times New Roman"/>
              <a:cs typeface="Times New Roman"/>
              <a:sym typeface="Times New Roman"/>
            </a:endParaRPr>
          </a:p>
        </p:txBody>
      </p:sp>
      <p:sp>
        <p:nvSpPr>
          <p:cNvPr id="266" name="Google Shape;266;p29"/>
          <p:cNvSpPr txBox="1"/>
          <p:nvPr/>
        </p:nvSpPr>
        <p:spPr>
          <a:xfrm>
            <a:off x="0" y="558304"/>
            <a:ext cx="11976653" cy="267765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Times New Roman"/>
                <a:ea typeface="Times New Roman"/>
                <a:cs typeface="Times New Roman"/>
                <a:sym typeface="Times New Roman"/>
              </a:rPr>
              <a:t>Which of the following statement(s) about the initialization of neural network weights is/are</a:t>
            </a:r>
            <a:endParaRPr/>
          </a:p>
          <a:p>
            <a:pPr indent="0" lvl="0" marL="0" marR="0" rtl="0" algn="l">
              <a:spcBef>
                <a:spcPts val="0"/>
              </a:spcBef>
              <a:spcAft>
                <a:spcPts val="0"/>
              </a:spcAft>
              <a:buNone/>
            </a:pPr>
            <a:r>
              <a:rPr lang="en-US" sz="2400">
                <a:solidFill>
                  <a:schemeClr val="dk1"/>
                </a:solidFill>
                <a:latin typeface="Times New Roman"/>
                <a:ea typeface="Times New Roman"/>
                <a:cs typeface="Times New Roman"/>
                <a:sym typeface="Times New Roman"/>
              </a:rPr>
              <a:t>true?</a:t>
            </a:r>
            <a:endParaRPr/>
          </a:p>
          <a:p>
            <a:pPr indent="0" lvl="0" marL="0" marR="0" rtl="0" algn="l">
              <a:spcBef>
                <a:spcPts val="0"/>
              </a:spcBef>
              <a:spcAft>
                <a:spcPts val="0"/>
              </a:spcAft>
              <a:buNone/>
            </a:pPr>
            <a:r>
              <a:rPr lang="en-US" sz="2400">
                <a:solidFill>
                  <a:schemeClr val="dk1"/>
                </a:solidFill>
                <a:latin typeface="Times New Roman"/>
                <a:ea typeface="Times New Roman"/>
                <a:cs typeface="Times New Roman"/>
                <a:sym typeface="Times New Roman"/>
              </a:rPr>
              <a:t>a) Two different initializations of the same network could converge to different minima.</a:t>
            </a:r>
            <a:endParaRPr/>
          </a:p>
          <a:p>
            <a:pPr indent="0" lvl="0" marL="0" marR="0" rtl="0" algn="l">
              <a:spcBef>
                <a:spcPts val="0"/>
              </a:spcBef>
              <a:spcAft>
                <a:spcPts val="0"/>
              </a:spcAft>
              <a:buNone/>
            </a:pPr>
            <a:r>
              <a:rPr lang="en-US" sz="2400">
                <a:solidFill>
                  <a:schemeClr val="dk1"/>
                </a:solidFill>
                <a:latin typeface="Times New Roman"/>
                <a:ea typeface="Times New Roman"/>
                <a:cs typeface="Times New Roman"/>
                <a:sym typeface="Times New Roman"/>
              </a:rPr>
              <a:t>b) For a given initialization, gradient descent will converge to the same minima irrespective</a:t>
            </a:r>
            <a:endParaRPr/>
          </a:p>
          <a:p>
            <a:pPr indent="0" lvl="0" marL="0" marR="0" rtl="0" algn="l">
              <a:spcBef>
                <a:spcPts val="0"/>
              </a:spcBef>
              <a:spcAft>
                <a:spcPts val="0"/>
              </a:spcAft>
              <a:buNone/>
            </a:pPr>
            <a:r>
              <a:rPr lang="en-US" sz="2400">
                <a:solidFill>
                  <a:schemeClr val="dk1"/>
                </a:solidFill>
                <a:latin typeface="Times New Roman"/>
                <a:ea typeface="Times New Roman"/>
                <a:cs typeface="Times New Roman"/>
                <a:sym typeface="Times New Roman"/>
              </a:rPr>
              <a:t>of the learning rate.</a:t>
            </a:r>
            <a:endParaRPr/>
          </a:p>
          <a:p>
            <a:pPr indent="0" lvl="0" marL="0" marR="0" rtl="0" algn="l">
              <a:spcBef>
                <a:spcPts val="0"/>
              </a:spcBef>
              <a:spcAft>
                <a:spcPts val="0"/>
              </a:spcAft>
              <a:buNone/>
            </a:pPr>
            <a:r>
              <a:rPr lang="en-US" sz="2400">
                <a:solidFill>
                  <a:schemeClr val="dk1"/>
                </a:solidFill>
                <a:latin typeface="Times New Roman"/>
                <a:ea typeface="Times New Roman"/>
                <a:cs typeface="Times New Roman"/>
                <a:sym typeface="Times New Roman"/>
              </a:rPr>
              <a:t>c) The weights should be initialized to a constant value.</a:t>
            </a:r>
            <a:endParaRPr/>
          </a:p>
          <a:p>
            <a:pPr indent="0" lvl="0" marL="0" marR="0" rtl="0" algn="l">
              <a:spcBef>
                <a:spcPts val="0"/>
              </a:spcBef>
              <a:spcAft>
                <a:spcPts val="0"/>
              </a:spcAft>
              <a:buNone/>
            </a:pPr>
            <a:r>
              <a:rPr lang="en-US" sz="2400">
                <a:solidFill>
                  <a:schemeClr val="dk1"/>
                </a:solidFill>
                <a:latin typeface="Times New Roman"/>
                <a:ea typeface="Times New Roman"/>
                <a:cs typeface="Times New Roman"/>
                <a:sym typeface="Times New Roman"/>
              </a:rPr>
              <a:t>d) The initial values of the weights should be sampled from a probability distribution.</a:t>
            </a:r>
            <a:endParaRPr sz="2400">
              <a:solidFill>
                <a:schemeClr val="dk1"/>
              </a:solidFill>
              <a:latin typeface="Times New Roman"/>
              <a:ea typeface="Times New Roman"/>
              <a:cs typeface="Times New Roman"/>
              <a:sym typeface="Times New Roman"/>
            </a:endParaRPr>
          </a:p>
        </p:txBody>
      </p:sp>
      <p:sp>
        <p:nvSpPr>
          <p:cNvPr id="267" name="Google Shape;267;p29"/>
          <p:cNvSpPr txBox="1"/>
          <p:nvPr/>
        </p:nvSpPr>
        <p:spPr>
          <a:xfrm>
            <a:off x="-40170" y="3505234"/>
            <a:ext cx="2564090" cy="461665"/>
          </a:xfrm>
          <a:prstGeom prst="rect">
            <a:avLst/>
          </a:prstGeom>
          <a:solidFill>
            <a:srgbClr val="2E75B5"/>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400">
                <a:solidFill>
                  <a:schemeClr val="lt1"/>
                </a:solidFill>
                <a:latin typeface="Times New Roman"/>
                <a:ea typeface="Times New Roman"/>
                <a:cs typeface="Times New Roman"/>
                <a:sym typeface="Times New Roman"/>
              </a:rPr>
              <a:t>SOLUTION 4</a:t>
            </a:r>
            <a:endParaRPr b="1" sz="2400">
              <a:solidFill>
                <a:schemeClr val="lt1"/>
              </a:solidFill>
              <a:latin typeface="Times New Roman"/>
              <a:ea typeface="Times New Roman"/>
              <a:cs typeface="Times New Roman"/>
              <a:sym typeface="Times New Roman"/>
            </a:endParaRPr>
          </a:p>
        </p:txBody>
      </p:sp>
      <p:sp>
        <p:nvSpPr>
          <p:cNvPr id="268" name="Google Shape;268;p29"/>
          <p:cNvSpPr txBox="1"/>
          <p:nvPr/>
        </p:nvSpPr>
        <p:spPr>
          <a:xfrm>
            <a:off x="0" y="6351787"/>
            <a:ext cx="3438426" cy="461665"/>
          </a:xfrm>
          <a:prstGeom prst="rect">
            <a:avLst/>
          </a:prstGeom>
          <a:solidFill>
            <a:srgbClr val="548135"/>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400">
                <a:solidFill>
                  <a:schemeClr val="lt1"/>
                </a:solidFill>
                <a:latin typeface="Times New Roman"/>
                <a:ea typeface="Times New Roman"/>
                <a:cs typeface="Times New Roman"/>
                <a:sym typeface="Times New Roman"/>
              </a:rPr>
              <a:t>CORRECT ANSWER 4</a:t>
            </a:r>
            <a:endParaRPr b="1" sz="2400">
              <a:solidFill>
                <a:schemeClr val="lt1"/>
              </a:solidFill>
              <a:latin typeface="Times New Roman"/>
              <a:ea typeface="Times New Roman"/>
              <a:cs typeface="Times New Roman"/>
              <a:sym typeface="Times New Roman"/>
            </a:endParaRPr>
          </a:p>
        </p:txBody>
      </p:sp>
      <p:sp>
        <p:nvSpPr>
          <p:cNvPr id="269" name="Google Shape;269;p29"/>
          <p:cNvSpPr txBox="1"/>
          <p:nvPr/>
        </p:nvSpPr>
        <p:spPr>
          <a:xfrm>
            <a:off x="90556" y="4140035"/>
            <a:ext cx="11795539" cy="156966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Times New Roman"/>
                <a:ea typeface="Times New Roman"/>
                <a:cs typeface="Times New Roman"/>
                <a:sym typeface="Times New Roman"/>
              </a:rPr>
              <a:t>Since the loss surface of a neural network is highly non-convex, it has multiple local minima.</a:t>
            </a:r>
            <a:endParaRPr/>
          </a:p>
          <a:p>
            <a:pPr indent="0" lvl="0" marL="0" marR="0" rtl="0" algn="l">
              <a:spcBef>
                <a:spcPts val="0"/>
              </a:spcBef>
              <a:spcAft>
                <a:spcPts val="0"/>
              </a:spcAft>
              <a:buNone/>
            </a:pPr>
            <a:r>
              <a:rPr lang="en-US" sz="2400">
                <a:solidFill>
                  <a:schemeClr val="dk1"/>
                </a:solidFill>
                <a:latin typeface="Times New Roman"/>
                <a:ea typeface="Times New Roman"/>
                <a:cs typeface="Times New Roman"/>
                <a:sym typeface="Times New Roman"/>
              </a:rPr>
              <a:t>Hence, different initializations or learning rates may result in convergence to different minima.</a:t>
            </a:r>
            <a:endParaRPr/>
          </a:p>
          <a:p>
            <a:pPr indent="0" lvl="0" marL="0" marR="0" rtl="0" algn="l">
              <a:spcBef>
                <a:spcPts val="0"/>
              </a:spcBef>
              <a:spcAft>
                <a:spcPts val="0"/>
              </a:spcAft>
              <a:buNone/>
            </a:pPr>
            <a:r>
              <a:rPr lang="en-US" sz="2400">
                <a:solidFill>
                  <a:schemeClr val="dk1"/>
                </a:solidFill>
                <a:latin typeface="Times New Roman"/>
                <a:ea typeface="Times New Roman"/>
                <a:cs typeface="Times New Roman"/>
                <a:sym typeface="Times New Roman"/>
              </a:rPr>
              <a:t>If the weights are initialized to a constant value, all the neurons in a layer will learn similar features. To avoid this, the initial values should be sampled from a distribution.</a:t>
            </a:r>
            <a:endParaRPr/>
          </a:p>
        </p:txBody>
      </p:sp>
      <p:sp>
        <p:nvSpPr>
          <p:cNvPr id="270" name="Google Shape;270;p29"/>
          <p:cNvSpPr txBox="1"/>
          <p:nvPr/>
        </p:nvSpPr>
        <p:spPr>
          <a:xfrm>
            <a:off x="4023755" y="6351786"/>
            <a:ext cx="1234045" cy="461665"/>
          </a:xfrm>
          <a:prstGeom prst="rect">
            <a:avLst/>
          </a:prstGeom>
          <a:solidFill>
            <a:schemeClr val="accent6"/>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400">
                <a:solidFill>
                  <a:schemeClr val="lt1"/>
                </a:solidFill>
                <a:latin typeface="Times New Roman"/>
                <a:ea typeface="Times New Roman"/>
                <a:cs typeface="Times New Roman"/>
                <a:sym typeface="Times New Roman"/>
              </a:rPr>
              <a:t>a), d)</a:t>
            </a:r>
            <a:endParaRPr b="1" sz="2400">
              <a:solidFill>
                <a:schemeClr val="lt1"/>
              </a:solidFill>
              <a:latin typeface="Times New Roman"/>
              <a:ea typeface="Times New Roman"/>
              <a:cs typeface="Times New Roman"/>
              <a:sym typeface="Times New Roman"/>
            </a:endParaRPr>
          </a:p>
        </p:txBody>
      </p:sp>
      <p:cxnSp>
        <p:nvCxnSpPr>
          <p:cNvPr id="271" name="Google Shape;271;p29"/>
          <p:cNvCxnSpPr/>
          <p:nvPr/>
        </p:nvCxnSpPr>
        <p:spPr>
          <a:xfrm>
            <a:off x="3584975" y="6593241"/>
            <a:ext cx="292231" cy="0"/>
          </a:xfrm>
          <a:prstGeom prst="straightConnector1">
            <a:avLst/>
          </a:prstGeom>
          <a:noFill/>
          <a:ln cap="flat" cmpd="sng" w="19050">
            <a:solidFill>
              <a:schemeClr val="accent6"/>
            </a:solidFill>
            <a:prstDash val="solid"/>
            <a:miter lim="800000"/>
            <a:headEnd len="sm" w="sm"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7"/>
                                        </p:tgtEl>
                                        <p:attrNameLst>
                                          <p:attrName>style.visibility</p:attrName>
                                        </p:attrNameLst>
                                      </p:cBhvr>
                                      <p:to>
                                        <p:strVal val="visible"/>
                                      </p:to>
                                    </p:set>
                                    <p:animEffect filter="fade" transition="in">
                                      <p:cBhvr>
                                        <p:cTn dur="1000"/>
                                        <p:tgtEl>
                                          <p:spTgt spid="26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9"/>
                                        </p:tgtEl>
                                        <p:attrNameLst>
                                          <p:attrName>style.visibility</p:attrName>
                                        </p:attrNameLst>
                                      </p:cBhvr>
                                      <p:to>
                                        <p:strVal val="visible"/>
                                      </p:to>
                                    </p:set>
                                    <p:animEffect filter="fade" transition="in">
                                      <p:cBhvr>
                                        <p:cTn dur="1000"/>
                                        <p:tgtEl>
                                          <p:spTgt spid="26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0"/>
                                        </p:tgtEl>
                                        <p:attrNameLst>
                                          <p:attrName>style.visibility</p:attrName>
                                        </p:attrNameLst>
                                      </p:cBhvr>
                                      <p:to>
                                        <p:strVal val="visible"/>
                                      </p:to>
                                    </p:set>
                                    <p:animEffect filter="fade" transition="in">
                                      <p:cBhvr>
                                        <p:cTn dur="1000"/>
                                        <p:tgtEl>
                                          <p:spTgt spid="270"/>
                                        </p:tgtEl>
                                      </p:cBhvr>
                                    </p:animEffect>
                                  </p:childTnLst>
                                </p:cTn>
                              </p:par>
                              <p:par>
                                <p:cTn fill="hold" nodeType="withEffect" presetClass="entr" presetID="10" presetSubtype="0">
                                  <p:stCondLst>
                                    <p:cond delay="0"/>
                                  </p:stCondLst>
                                  <p:childTnLst>
                                    <p:set>
                                      <p:cBhvr>
                                        <p:cTn dur="1" fill="hold">
                                          <p:stCondLst>
                                            <p:cond delay="0"/>
                                          </p:stCondLst>
                                        </p:cTn>
                                        <p:tgtEl>
                                          <p:spTgt spid="271"/>
                                        </p:tgtEl>
                                        <p:attrNameLst>
                                          <p:attrName>style.visibility</p:attrName>
                                        </p:attrNameLst>
                                      </p:cBhvr>
                                      <p:to>
                                        <p:strVal val="visible"/>
                                      </p:to>
                                    </p:set>
                                    <p:animEffect filter="fade" transition="in">
                                      <p:cBhvr>
                                        <p:cTn dur="1000"/>
                                        <p:tgtEl>
                                          <p:spTgt spid="271"/>
                                        </p:tgtEl>
                                      </p:cBhvr>
                                    </p:animEffect>
                                  </p:childTnLst>
                                </p:cTn>
                              </p:par>
                              <p:par>
                                <p:cTn fill="hold" nodeType="withEffect" presetClass="entr" presetID="10" presetSubtype="0">
                                  <p:stCondLst>
                                    <p:cond delay="0"/>
                                  </p:stCondLst>
                                  <p:childTnLst>
                                    <p:set>
                                      <p:cBhvr>
                                        <p:cTn dur="1" fill="hold">
                                          <p:stCondLst>
                                            <p:cond delay="0"/>
                                          </p:stCondLst>
                                        </p:cTn>
                                        <p:tgtEl>
                                          <p:spTgt spid="268"/>
                                        </p:tgtEl>
                                        <p:attrNameLst>
                                          <p:attrName>style.visibility</p:attrName>
                                        </p:attrNameLst>
                                      </p:cBhvr>
                                      <p:to>
                                        <p:strVal val="visible"/>
                                      </p:to>
                                    </p:set>
                                    <p:animEffect filter="fade" transition="in">
                                      <p:cBhvr>
                                        <p:cTn dur="1000"/>
                                        <p:tgtEl>
                                          <p:spTgt spid="26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30"/>
          <p:cNvSpPr txBox="1"/>
          <p:nvPr/>
        </p:nvSpPr>
        <p:spPr>
          <a:xfrm>
            <a:off x="0" y="44548"/>
            <a:ext cx="2564090" cy="461665"/>
          </a:xfrm>
          <a:prstGeom prst="rect">
            <a:avLst/>
          </a:prstGeom>
          <a:solidFill>
            <a:srgbClr val="FF0000"/>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400">
                <a:solidFill>
                  <a:schemeClr val="lt1"/>
                </a:solidFill>
                <a:latin typeface="Times New Roman"/>
                <a:ea typeface="Times New Roman"/>
                <a:cs typeface="Times New Roman"/>
                <a:sym typeface="Times New Roman"/>
              </a:rPr>
              <a:t>QUESTION 5</a:t>
            </a:r>
            <a:endParaRPr b="1" sz="2400">
              <a:solidFill>
                <a:schemeClr val="lt1"/>
              </a:solidFill>
              <a:latin typeface="Times New Roman"/>
              <a:ea typeface="Times New Roman"/>
              <a:cs typeface="Times New Roman"/>
              <a:sym typeface="Times New Roman"/>
            </a:endParaRPr>
          </a:p>
        </p:txBody>
      </p:sp>
      <p:sp>
        <p:nvSpPr>
          <p:cNvPr id="278" name="Google Shape;278;p30"/>
          <p:cNvSpPr txBox="1"/>
          <p:nvPr/>
        </p:nvSpPr>
        <p:spPr>
          <a:xfrm>
            <a:off x="0" y="3376164"/>
            <a:ext cx="2564090" cy="461665"/>
          </a:xfrm>
          <a:prstGeom prst="rect">
            <a:avLst/>
          </a:prstGeom>
          <a:solidFill>
            <a:srgbClr val="2E75B5"/>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400">
                <a:solidFill>
                  <a:schemeClr val="lt1"/>
                </a:solidFill>
                <a:latin typeface="Times New Roman"/>
                <a:ea typeface="Times New Roman"/>
                <a:cs typeface="Times New Roman"/>
                <a:sym typeface="Times New Roman"/>
              </a:rPr>
              <a:t>SOLUTION 5</a:t>
            </a:r>
            <a:endParaRPr b="1" sz="2400">
              <a:solidFill>
                <a:schemeClr val="lt1"/>
              </a:solidFill>
              <a:latin typeface="Times New Roman"/>
              <a:ea typeface="Times New Roman"/>
              <a:cs typeface="Times New Roman"/>
              <a:sym typeface="Times New Roman"/>
            </a:endParaRPr>
          </a:p>
        </p:txBody>
      </p:sp>
      <p:sp>
        <p:nvSpPr>
          <p:cNvPr id="279" name="Google Shape;279;p30"/>
          <p:cNvSpPr txBox="1"/>
          <p:nvPr/>
        </p:nvSpPr>
        <p:spPr>
          <a:xfrm>
            <a:off x="0" y="6351787"/>
            <a:ext cx="3438426" cy="461665"/>
          </a:xfrm>
          <a:prstGeom prst="rect">
            <a:avLst/>
          </a:prstGeom>
          <a:solidFill>
            <a:srgbClr val="548135"/>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400">
                <a:solidFill>
                  <a:schemeClr val="lt1"/>
                </a:solidFill>
                <a:latin typeface="Times New Roman"/>
                <a:ea typeface="Times New Roman"/>
                <a:cs typeface="Times New Roman"/>
                <a:sym typeface="Times New Roman"/>
              </a:rPr>
              <a:t>CORRECT ANSWER 5</a:t>
            </a:r>
            <a:endParaRPr b="1" sz="2400">
              <a:solidFill>
                <a:schemeClr val="lt1"/>
              </a:solidFill>
              <a:latin typeface="Times New Roman"/>
              <a:ea typeface="Times New Roman"/>
              <a:cs typeface="Times New Roman"/>
              <a:sym typeface="Times New Roman"/>
            </a:endParaRPr>
          </a:p>
        </p:txBody>
      </p:sp>
      <p:sp>
        <p:nvSpPr>
          <p:cNvPr id="280" name="Google Shape;280;p30"/>
          <p:cNvSpPr txBox="1"/>
          <p:nvPr/>
        </p:nvSpPr>
        <p:spPr>
          <a:xfrm>
            <a:off x="4124738" y="6351786"/>
            <a:ext cx="1182757" cy="461665"/>
          </a:xfrm>
          <a:prstGeom prst="rect">
            <a:avLst/>
          </a:prstGeom>
          <a:solidFill>
            <a:schemeClr val="accent6"/>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400">
                <a:solidFill>
                  <a:schemeClr val="lt1"/>
                </a:solidFill>
                <a:latin typeface="Times New Roman"/>
                <a:ea typeface="Times New Roman"/>
                <a:cs typeface="Times New Roman"/>
                <a:sym typeface="Times New Roman"/>
              </a:rPr>
              <a:t>b), c)</a:t>
            </a:r>
            <a:endParaRPr b="1" sz="2400">
              <a:solidFill>
                <a:schemeClr val="lt1"/>
              </a:solidFill>
              <a:latin typeface="Times New Roman"/>
              <a:ea typeface="Times New Roman"/>
              <a:cs typeface="Times New Roman"/>
              <a:sym typeface="Times New Roman"/>
            </a:endParaRPr>
          </a:p>
        </p:txBody>
      </p:sp>
      <p:cxnSp>
        <p:nvCxnSpPr>
          <p:cNvPr id="281" name="Google Shape;281;p30"/>
          <p:cNvCxnSpPr/>
          <p:nvPr/>
        </p:nvCxnSpPr>
        <p:spPr>
          <a:xfrm>
            <a:off x="3584975" y="6593241"/>
            <a:ext cx="292231" cy="0"/>
          </a:xfrm>
          <a:prstGeom prst="straightConnector1">
            <a:avLst/>
          </a:prstGeom>
          <a:noFill/>
          <a:ln cap="flat" cmpd="sng" w="19050">
            <a:solidFill>
              <a:schemeClr val="accent6"/>
            </a:solidFill>
            <a:prstDash val="solid"/>
            <a:miter lim="800000"/>
            <a:headEnd len="sm" w="sm" type="none"/>
            <a:tailEnd len="med" w="med" type="triangle"/>
          </a:ln>
        </p:spPr>
      </p:cxnSp>
      <p:pic>
        <p:nvPicPr>
          <p:cNvPr id="282" name="Google Shape;282;p30"/>
          <p:cNvPicPr preferRelativeResize="0"/>
          <p:nvPr/>
        </p:nvPicPr>
        <p:blipFill rotWithShape="1">
          <a:blip r:embed="rId3">
            <a:alphaModFix/>
          </a:blip>
          <a:srcRect b="0" l="0" r="0" t="0"/>
          <a:stretch/>
        </p:blipFill>
        <p:spPr>
          <a:xfrm>
            <a:off x="66674" y="3976012"/>
            <a:ext cx="7621064" cy="2248214"/>
          </a:xfrm>
          <a:prstGeom prst="rect">
            <a:avLst/>
          </a:prstGeom>
          <a:noFill/>
          <a:ln>
            <a:noFill/>
          </a:ln>
        </p:spPr>
      </p:pic>
      <p:grpSp>
        <p:nvGrpSpPr>
          <p:cNvPr id="283" name="Google Shape;283;p30"/>
          <p:cNvGrpSpPr/>
          <p:nvPr/>
        </p:nvGrpSpPr>
        <p:grpSpPr>
          <a:xfrm>
            <a:off x="0" y="527185"/>
            <a:ext cx="12192000" cy="2664471"/>
            <a:chOff x="0" y="497141"/>
            <a:chExt cx="12192000" cy="2664471"/>
          </a:xfrm>
        </p:grpSpPr>
        <p:sp>
          <p:nvSpPr>
            <p:cNvPr id="284" name="Google Shape;284;p30"/>
            <p:cNvSpPr txBox="1"/>
            <p:nvPr/>
          </p:nvSpPr>
          <p:spPr>
            <a:xfrm>
              <a:off x="0" y="497141"/>
              <a:ext cx="12192000"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2400" u="none" strike="noStrike">
                  <a:solidFill>
                    <a:schemeClr val="dk1"/>
                  </a:solidFill>
                  <a:latin typeface="Times New Roman"/>
                  <a:ea typeface="Times New Roman"/>
                  <a:cs typeface="Times New Roman"/>
                  <a:sym typeface="Times New Roman"/>
                </a:rPr>
                <a:t>Consider the following statements about the derivatives of the sigmoid </a:t>
              </a:r>
              <a:endParaRPr/>
            </a:p>
            <a:p>
              <a:pPr indent="0" lvl="0" marL="0" marR="0" rtl="0" algn="l">
                <a:spcBef>
                  <a:spcPts val="0"/>
                </a:spcBef>
                <a:spcAft>
                  <a:spcPts val="0"/>
                </a:spcAft>
                <a:buNone/>
              </a:pPr>
              <a:r>
                <a:rPr b="0" i="0" lang="en-US" sz="2400" u="none" strike="noStrike">
                  <a:solidFill>
                    <a:schemeClr val="dk1"/>
                  </a:solidFill>
                  <a:latin typeface="Times New Roman"/>
                  <a:ea typeface="Times New Roman"/>
                  <a:cs typeface="Times New Roman"/>
                  <a:sym typeface="Times New Roman"/>
                </a:rPr>
                <a:t>and tanh </a:t>
              </a:r>
              <a:endParaRPr/>
            </a:p>
            <a:p>
              <a:pPr indent="0" lvl="0" marL="0" marR="0" rtl="0" algn="l">
                <a:spcBef>
                  <a:spcPts val="0"/>
                </a:spcBef>
                <a:spcAft>
                  <a:spcPts val="0"/>
                </a:spcAft>
                <a:buNone/>
              </a:pPr>
              <a:r>
                <a:rPr b="0" i="0" lang="en-US" sz="2400" u="none" strike="noStrike">
                  <a:solidFill>
                    <a:schemeClr val="dk1"/>
                  </a:solidFill>
                  <a:latin typeface="Times New Roman"/>
                  <a:ea typeface="Times New Roman"/>
                  <a:cs typeface="Times New Roman"/>
                  <a:sym typeface="Times New Roman"/>
                </a:rPr>
                <a:t>activation functions. Which of these statement(s) is/are correct?</a:t>
              </a:r>
              <a:endParaRPr/>
            </a:p>
          </p:txBody>
        </p:sp>
        <p:pic>
          <p:nvPicPr>
            <p:cNvPr id="285" name="Google Shape;285;p30"/>
            <p:cNvPicPr preferRelativeResize="0"/>
            <p:nvPr/>
          </p:nvPicPr>
          <p:blipFill rotWithShape="1">
            <a:blip r:embed="rId4">
              <a:alphaModFix/>
            </a:blip>
            <a:srcRect b="0" l="0" r="0" t="0"/>
            <a:stretch/>
          </p:blipFill>
          <p:spPr>
            <a:xfrm>
              <a:off x="8839295" y="579605"/>
              <a:ext cx="2053992" cy="413229"/>
            </a:xfrm>
            <a:prstGeom prst="rect">
              <a:avLst/>
            </a:prstGeom>
            <a:noFill/>
            <a:ln>
              <a:noFill/>
            </a:ln>
          </p:spPr>
        </p:pic>
        <p:pic>
          <p:nvPicPr>
            <p:cNvPr id="286" name="Google Shape;286;p30"/>
            <p:cNvPicPr preferRelativeResize="0"/>
            <p:nvPr/>
          </p:nvPicPr>
          <p:blipFill rotWithShape="1">
            <a:blip r:embed="rId5">
              <a:alphaModFix/>
            </a:blip>
            <a:srcRect b="0" l="19847" r="0" t="-18447"/>
            <a:stretch/>
          </p:blipFill>
          <p:spPr>
            <a:xfrm>
              <a:off x="1357665" y="911500"/>
              <a:ext cx="2227310" cy="367075"/>
            </a:xfrm>
            <a:prstGeom prst="rect">
              <a:avLst/>
            </a:prstGeom>
            <a:noFill/>
            <a:ln>
              <a:noFill/>
            </a:ln>
          </p:spPr>
        </p:pic>
        <p:pic>
          <p:nvPicPr>
            <p:cNvPr id="287" name="Google Shape;287;p30"/>
            <p:cNvPicPr preferRelativeResize="0"/>
            <p:nvPr/>
          </p:nvPicPr>
          <p:blipFill rotWithShape="1">
            <a:blip r:embed="rId6">
              <a:alphaModFix/>
            </a:blip>
            <a:srcRect b="0" l="0" r="0" t="0"/>
            <a:stretch/>
          </p:blipFill>
          <p:spPr>
            <a:xfrm>
              <a:off x="66674" y="1738040"/>
              <a:ext cx="3096893" cy="1423572"/>
            </a:xfrm>
            <a:prstGeom prst="rect">
              <a:avLst/>
            </a:prstGeom>
            <a:noFill/>
            <a:ln>
              <a:noFill/>
            </a:ln>
          </p:spPr>
        </p:pic>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8"/>
                                        </p:tgtEl>
                                        <p:attrNameLst>
                                          <p:attrName>style.visibility</p:attrName>
                                        </p:attrNameLst>
                                      </p:cBhvr>
                                      <p:to>
                                        <p:strVal val="visible"/>
                                      </p:to>
                                    </p:set>
                                    <p:animEffect filter="fade" transition="in">
                                      <p:cBhvr>
                                        <p:cTn dur="1000"/>
                                        <p:tgtEl>
                                          <p:spTgt spid="27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2"/>
                                        </p:tgtEl>
                                        <p:attrNameLst>
                                          <p:attrName>style.visibility</p:attrName>
                                        </p:attrNameLst>
                                      </p:cBhvr>
                                      <p:to>
                                        <p:strVal val="visible"/>
                                      </p:to>
                                    </p:set>
                                    <p:animEffect filter="fade" transition="in">
                                      <p:cBhvr>
                                        <p:cTn dur="1000"/>
                                        <p:tgtEl>
                                          <p:spTgt spid="28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0"/>
                                        </p:tgtEl>
                                        <p:attrNameLst>
                                          <p:attrName>style.visibility</p:attrName>
                                        </p:attrNameLst>
                                      </p:cBhvr>
                                      <p:to>
                                        <p:strVal val="visible"/>
                                      </p:to>
                                    </p:set>
                                    <p:animEffect filter="fade" transition="in">
                                      <p:cBhvr>
                                        <p:cTn dur="1000"/>
                                        <p:tgtEl>
                                          <p:spTgt spid="280"/>
                                        </p:tgtEl>
                                      </p:cBhvr>
                                    </p:animEffect>
                                  </p:childTnLst>
                                </p:cTn>
                              </p:par>
                              <p:par>
                                <p:cTn fill="hold" nodeType="withEffect" presetClass="entr" presetID="10" presetSubtype="0">
                                  <p:stCondLst>
                                    <p:cond delay="0"/>
                                  </p:stCondLst>
                                  <p:childTnLst>
                                    <p:set>
                                      <p:cBhvr>
                                        <p:cTn dur="1" fill="hold">
                                          <p:stCondLst>
                                            <p:cond delay="0"/>
                                          </p:stCondLst>
                                        </p:cTn>
                                        <p:tgtEl>
                                          <p:spTgt spid="281"/>
                                        </p:tgtEl>
                                        <p:attrNameLst>
                                          <p:attrName>style.visibility</p:attrName>
                                        </p:attrNameLst>
                                      </p:cBhvr>
                                      <p:to>
                                        <p:strVal val="visible"/>
                                      </p:to>
                                    </p:set>
                                    <p:animEffect filter="fade" transition="in">
                                      <p:cBhvr>
                                        <p:cTn dur="1000"/>
                                        <p:tgtEl>
                                          <p:spTgt spid="281"/>
                                        </p:tgtEl>
                                      </p:cBhvr>
                                    </p:animEffect>
                                  </p:childTnLst>
                                </p:cTn>
                              </p:par>
                              <p:par>
                                <p:cTn fill="hold" nodeType="withEffect" presetClass="entr" presetID="10" presetSubtype="0">
                                  <p:stCondLst>
                                    <p:cond delay="0"/>
                                  </p:stCondLst>
                                  <p:childTnLst>
                                    <p:set>
                                      <p:cBhvr>
                                        <p:cTn dur="1" fill="hold">
                                          <p:stCondLst>
                                            <p:cond delay="0"/>
                                          </p:stCondLst>
                                        </p:cTn>
                                        <p:tgtEl>
                                          <p:spTgt spid="279"/>
                                        </p:tgtEl>
                                        <p:attrNameLst>
                                          <p:attrName>style.visibility</p:attrName>
                                        </p:attrNameLst>
                                      </p:cBhvr>
                                      <p:to>
                                        <p:strVal val="visible"/>
                                      </p:to>
                                    </p:set>
                                    <p:animEffect filter="fade" transition="in">
                                      <p:cBhvr>
                                        <p:cTn dur="1000"/>
                                        <p:tgtEl>
                                          <p:spTgt spid="27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31"/>
          <p:cNvSpPr txBox="1"/>
          <p:nvPr/>
        </p:nvSpPr>
        <p:spPr>
          <a:xfrm>
            <a:off x="0" y="6341"/>
            <a:ext cx="2564090" cy="461665"/>
          </a:xfrm>
          <a:prstGeom prst="rect">
            <a:avLst/>
          </a:prstGeom>
          <a:solidFill>
            <a:srgbClr val="FF0000"/>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400">
                <a:solidFill>
                  <a:schemeClr val="lt1"/>
                </a:solidFill>
                <a:latin typeface="Times New Roman"/>
                <a:ea typeface="Times New Roman"/>
                <a:cs typeface="Times New Roman"/>
                <a:sym typeface="Times New Roman"/>
              </a:rPr>
              <a:t>QUESTION 6</a:t>
            </a:r>
            <a:endParaRPr b="1" sz="2400">
              <a:solidFill>
                <a:schemeClr val="lt1"/>
              </a:solidFill>
              <a:latin typeface="Times New Roman"/>
              <a:ea typeface="Times New Roman"/>
              <a:cs typeface="Times New Roman"/>
              <a:sym typeface="Times New Roman"/>
            </a:endParaRPr>
          </a:p>
        </p:txBody>
      </p:sp>
      <p:sp>
        <p:nvSpPr>
          <p:cNvPr id="294" name="Google Shape;294;p31"/>
          <p:cNvSpPr txBox="1"/>
          <p:nvPr/>
        </p:nvSpPr>
        <p:spPr>
          <a:xfrm>
            <a:off x="0" y="3198167"/>
            <a:ext cx="2564090" cy="461665"/>
          </a:xfrm>
          <a:prstGeom prst="rect">
            <a:avLst/>
          </a:prstGeom>
          <a:solidFill>
            <a:srgbClr val="2E75B5"/>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400">
                <a:solidFill>
                  <a:schemeClr val="lt1"/>
                </a:solidFill>
                <a:latin typeface="Times New Roman"/>
                <a:ea typeface="Times New Roman"/>
                <a:cs typeface="Times New Roman"/>
                <a:sym typeface="Times New Roman"/>
              </a:rPr>
              <a:t>SOLUTION 6</a:t>
            </a:r>
            <a:endParaRPr b="1" sz="2400">
              <a:solidFill>
                <a:schemeClr val="lt1"/>
              </a:solidFill>
              <a:latin typeface="Times New Roman"/>
              <a:ea typeface="Times New Roman"/>
              <a:cs typeface="Times New Roman"/>
              <a:sym typeface="Times New Roman"/>
            </a:endParaRPr>
          </a:p>
        </p:txBody>
      </p:sp>
      <p:sp>
        <p:nvSpPr>
          <p:cNvPr id="295" name="Google Shape;295;p31"/>
          <p:cNvSpPr txBox="1"/>
          <p:nvPr/>
        </p:nvSpPr>
        <p:spPr>
          <a:xfrm>
            <a:off x="0" y="6351787"/>
            <a:ext cx="3438426" cy="461665"/>
          </a:xfrm>
          <a:prstGeom prst="rect">
            <a:avLst/>
          </a:prstGeom>
          <a:solidFill>
            <a:srgbClr val="548135"/>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400">
                <a:solidFill>
                  <a:schemeClr val="lt1"/>
                </a:solidFill>
                <a:latin typeface="Times New Roman"/>
                <a:ea typeface="Times New Roman"/>
                <a:cs typeface="Times New Roman"/>
                <a:sym typeface="Times New Roman"/>
              </a:rPr>
              <a:t>CORRECT ANSWER 6</a:t>
            </a:r>
            <a:endParaRPr b="1" sz="2400">
              <a:solidFill>
                <a:schemeClr val="lt1"/>
              </a:solidFill>
              <a:latin typeface="Times New Roman"/>
              <a:ea typeface="Times New Roman"/>
              <a:cs typeface="Times New Roman"/>
              <a:sym typeface="Times New Roman"/>
            </a:endParaRPr>
          </a:p>
        </p:txBody>
      </p:sp>
      <p:sp>
        <p:nvSpPr>
          <p:cNvPr id="296" name="Google Shape;296;p31"/>
          <p:cNvSpPr txBox="1"/>
          <p:nvPr/>
        </p:nvSpPr>
        <p:spPr>
          <a:xfrm>
            <a:off x="4023755" y="6351786"/>
            <a:ext cx="1512341" cy="461665"/>
          </a:xfrm>
          <a:prstGeom prst="rect">
            <a:avLst/>
          </a:prstGeom>
          <a:solidFill>
            <a:schemeClr val="accent6"/>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400">
                <a:solidFill>
                  <a:schemeClr val="lt1"/>
                </a:solidFill>
                <a:latin typeface="Times New Roman"/>
                <a:ea typeface="Times New Roman"/>
                <a:cs typeface="Times New Roman"/>
                <a:sym typeface="Times New Roman"/>
              </a:rPr>
              <a:t>a)</a:t>
            </a:r>
            <a:endParaRPr b="1" sz="2400">
              <a:solidFill>
                <a:schemeClr val="lt1"/>
              </a:solidFill>
              <a:latin typeface="Times New Roman"/>
              <a:ea typeface="Times New Roman"/>
              <a:cs typeface="Times New Roman"/>
              <a:sym typeface="Times New Roman"/>
            </a:endParaRPr>
          </a:p>
        </p:txBody>
      </p:sp>
      <p:cxnSp>
        <p:nvCxnSpPr>
          <p:cNvPr id="297" name="Google Shape;297;p31"/>
          <p:cNvCxnSpPr/>
          <p:nvPr/>
        </p:nvCxnSpPr>
        <p:spPr>
          <a:xfrm>
            <a:off x="3584975" y="6593241"/>
            <a:ext cx="292231" cy="0"/>
          </a:xfrm>
          <a:prstGeom prst="straightConnector1">
            <a:avLst/>
          </a:prstGeom>
          <a:noFill/>
          <a:ln cap="flat" cmpd="sng" w="19050">
            <a:solidFill>
              <a:schemeClr val="accent6"/>
            </a:solidFill>
            <a:prstDash val="solid"/>
            <a:miter lim="800000"/>
            <a:headEnd len="sm" w="sm" type="none"/>
            <a:tailEnd len="med" w="med" type="triangle"/>
          </a:ln>
        </p:spPr>
      </p:cxnSp>
      <p:sp>
        <p:nvSpPr>
          <p:cNvPr id="298" name="Google Shape;298;p31"/>
          <p:cNvSpPr txBox="1"/>
          <p:nvPr/>
        </p:nvSpPr>
        <p:spPr>
          <a:xfrm>
            <a:off x="0" y="583438"/>
            <a:ext cx="12192001" cy="230832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Times New Roman"/>
                <a:ea typeface="Times New Roman"/>
                <a:cs typeface="Times New Roman"/>
                <a:sym typeface="Times New Roman"/>
              </a:rPr>
              <a:t>Statement: Threshold function cannot be used as activation function for hidden layers.</a:t>
            </a:r>
            <a:endParaRPr/>
          </a:p>
          <a:p>
            <a:pPr indent="0" lvl="0" marL="0" marR="0" rtl="0" algn="l">
              <a:spcBef>
                <a:spcPts val="0"/>
              </a:spcBef>
              <a:spcAft>
                <a:spcPts val="0"/>
              </a:spcAft>
              <a:buNone/>
            </a:pPr>
            <a:r>
              <a:rPr lang="en-US" sz="2400">
                <a:solidFill>
                  <a:schemeClr val="dk1"/>
                </a:solidFill>
                <a:latin typeface="Times New Roman"/>
                <a:ea typeface="Times New Roman"/>
                <a:cs typeface="Times New Roman"/>
                <a:sym typeface="Times New Roman"/>
              </a:rPr>
              <a:t>Reason: Threshold functions do not introduce non-linearity.</a:t>
            </a:r>
            <a:endParaRPr/>
          </a:p>
          <a:p>
            <a:pPr indent="0" lvl="0" marL="0" marR="0" rtl="0" algn="l">
              <a:spcBef>
                <a:spcPts val="0"/>
              </a:spcBef>
              <a:spcAft>
                <a:spcPts val="0"/>
              </a:spcAft>
              <a:buNone/>
            </a:pPr>
            <a:r>
              <a:rPr lang="en-US" sz="2400">
                <a:solidFill>
                  <a:schemeClr val="dk1"/>
                </a:solidFill>
                <a:latin typeface="Times New Roman"/>
                <a:ea typeface="Times New Roman"/>
                <a:cs typeface="Times New Roman"/>
                <a:sym typeface="Times New Roman"/>
              </a:rPr>
              <a:t>(a) Statement is true and reason is false.</a:t>
            </a:r>
            <a:endParaRPr/>
          </a:p>
          <a:p>
            <a:pPr indent="0" lvl="0" marL="0" marR="0" rtl="0" algn="l">
              <a:spcBef>
                <a:spcPts val="0"/>
              </a:spcBef>
              <a:spcAft>
                <a:spcPts val="0"/>
              </a:spcAft>
              <a:buNone/>
            </a:pPr>
            <a:r>
              <a:rPr lang="en-US" sz="2400">
                <a:solidFill>
                  <a:schemeClr val="dk1"/>
                </a:solidFill>
                <a:latin typeface="Times New Roman"/>
                <a:ea typeface="Times New Roman"/>
                <a:cs typeface="Times New Roman"/>
                <a:sym typeface="Times New Roman"/>
              </a:rPr>
              <a:t>(b) Statement is false and reason is true.</a:t>
            </a:r>
            <a:endParaRPr/>
          </a:p>
          <a:p>
            <a:pPr indent="0" lvl="0" marL="0" marR="0" rtl="0" algn="l">
              <a:spcBef>
                <a:spcPts val="0"/>
              </a:spcBef>
              <a:spcAft>
                <a:spcPts val="0"/>
              </a:spcAft>
              <a:buNone/>
            </a:pPr>
            <a:r>
              <a:rPr lang="en-US" sz="2400">
                <a:solidFill>
                  <a:schemeClr val="dk1"/>
                </a:solidFill>
                <a:latin typeface="Times New Roman"/>
                <a:ea typeface="Times New Roman"/>
                <a:cs typeface="Times New Roman"/>
                <a:sym typeface="Times New Roman"/>
              </a:rPr>
              <a:t>(c) Both are true and the reason explains the statement.</a:t>
            </a:r>
            <a:endParaRPr/>
          </a:p>
          <a:p>
            <a:pPr indent="0" lvl="0" marL="0" marR="0" rtl="0" algn="l">
              <a:spcBef>
                <a:spcPts val="0"/>
              </a:spcBef>
              <a:spcAft>
                <a:spcPts val="0"/>
              </a:spcAft>
              <a:buNone/>
            </a:pPr>
            <a:r>
              <a:rPr lang="en-US" sz="2400">
                <a:solidFill>
                  <a:schemeClr val="dk1"/>
                </a:solidFill>
                <a:latin typeface="Times New Roman"/>
                <a:ea typeface="Times New Roman"/>
                <a:cs typeface="Times New Roman"/>
                <a:sym typeface="Times New Roman"/>
              </a:rPr>
              <a:t>(d) Both are true and the reason does not explain the statement.</a:t>
            </a:r>
            <a:endParaRPr sz="2400">
              <a:solidFill>
                <a:schemeClr val="dk1"/>
              </a:solidFill>
              <a:latin typeface="Times New Roman"/>
              <a:ea typeface="Times New Roman"/>
              <a:cs typeface="Times New Roman"/>
              <a:sym typeface="Times New Roman"/>
            </a:endParaRPr>
          </a:p>
        </p:txBody>
      </p:sp>
      <p:sp>
        <p:nvSpPr>
          <p:cNvPr id="299" name="Google Shape;299;p31"/>
          <p:cNvSpPr txBox="1"/>
          <p:nvPr/>
        </p:nvSpPr>
        <p:spPr>
          <a:xfrm>
            <a:off x="125826" y="3791886"/>
            <a:ext cx="10853400" cy="12006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2400" u="none" strike="noStrike">
                <a:solidFill>
                  <a:schemeClr val="dk1"/>
                </a:solidFill>
                <a:latin typeface="Times New Roman"/>
                <a:ea typeface="Times New Roman"/>
                <a:cs typeface="Times New Roman"/>
                <a:sym typeface="Times New Roman"/>
              </a:rPr>
              <a:t>We</a:t>
            </a:r>
            <a:r>
              <a:rPr b="0" i="0" lang="en-US" sz="2400" u="none" strike="noStrike">
                <a:solidFill>
                  <a:schemeClr val="dk1"/>
                </a:solidFill>
                <a:latin typeface="Times New Roman"/>
                <a:ea typeface="Times New Roman"/>
                <a:cs typeface="Times New Roman"/>
                <a:sym typeface="Times New Roman"/>
              </a:rPr>
              <a:t> cannot use threshold function in the hidden layers because</a:t>
            </a:r>
            <a:endParaRPr/>
          </a:p>
          <a:p>
            <a:pPr indent="-514350" lvl="0" marL="514350" marR="0" rtl="0" algn="l">
              <a:spcBef>
                <a:spcPts val="0"/>
              </a:spcBef>
              <a:spcAft>
                <a:spcPts val="0"/>
              </a:spcAft>
              <a:buClr>
                <a:schemeClr val="dk1"/>
              </a:buClr>
              <a:buSzPts val="2400"/>
              <a:buFont typeface="Times New Roman"/>
              <a:buAutoNum type="romanLcParenBoth"/>
            </a:pPr>
            <a:r>
              <a:rPr lang="en-US" sz="2400">
                <a:solidFill>
                  <a:schemeClr val="dk1"/>
                </a:solidFill>
                <a:latin typeface="Times New Roman"/>
                <a:ea typeface="Times New Roman"/>
                <a:cs typeface="Times New Roman"/>
                <a:sym typeface="Times New Roman"/>
              </a:rPr>
              <a:t>Limited information passing from one layer to next</a:t>
            </a:r>
            <a:endParaRPr/>
          </a:p>
          <a:p>
            <a:pPr indent="-514350" lvl="0" marL="514350" marR="0" rtl="0" algn="l">
              <a:spcBef>
                <a:spcPts val="0"/>
              </a:spcBef>
              <a:spcAft>
                <a:spcPts val="0"/>
              </a:spcAft>
              <a:buClr>
                <a:schemeClr val="dk1"/>
              </a:buClr>
              <a:buSzPts val="2400"/>
              <a:buFont typeface="Times New Roman"/>
              <a:buAutoNum type="romanLcParenBoth"/>
            </a:pPr>
            <a:r>
              <a:rPr b="0" i="0" lang="en-US" sz="2400" u="none" strike="noStrike">
                <a:solidFill>
                  <a:schemeClr val="dk1"/>
                </a:solidFill>
                <a:latin typeface="Times New Roman"/>
                <a:ea typeface="Times New Roman"/>
                <a:cs typeface="Times New Roman"/>
                <a:sym typeface="Times New Roman"/>
              </a:rPr>
              <a:t>Non-differentiable</a:t>
            </a:r>
            <a:r>
              <a:rPr b="0" i="0" lang="en-US" sz="2400" u="none" strike="noStrike">
                <a:solidFill>
                  <a:schemeClr val="dk1"/>
                </a:solidFill>
                <a:latin typeface="Times New Roman"/>
                <a:ea typeface="Times New Roman"/>
                <a:cs typeface="Times New Roman"/>
                <a:sym typeface="Times New Roman"/>
              </a:rPr>
              <a:t> nature of th</a:t>
            </a:r>
            <a:r>
              <a:rPr lang="en-US" sz="2400">
                <a:solidFill>
                  <a:schemeClr val="dk1"/>
                </a:solidFill>
                <a:latin typeface="Times New Roman"/>
                <a:ea typeface="Times New Roman"/>
                <a:cs typeface="Times New Roman"/>
                <a:sym typeface="Times New Roman"/>
              </a:rPr>
              <a:t>ese</a:t>
            </a:r>
            <a:r>
              <a:rPr b="0" i="0" lang="en-US" sz="2400" u="none" strike="noStrike">
                <a:solidFill>
                  <a:schemeClr val="dk1"/>
                </a:solidFill>
                <a:latin typeface="Times New Roman"/>
                <a:ea typeface="Times New Roman"/>
                <a:cs typeface="Times New Roman"/>
                <a:sym typeface="Times New Roman"/>
              </a:rPr>
              <a:t> functions</a:t>
            </a:r>
            <a:endParaRPr b="0" i="0" sz="2400" u="none" strike="noStrike">
              <a:solidFill>
                <a:schemeClr val="dk1"/>
              </a:solidFill>
              <a:latin typeface="Times New Roman"/>
              <a:ea typeface="Times New Roman"/>
              <a:cs typeface="Times New Roman"/>
              <a:sym typeface="Times New Roman"/>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4"/>
                                        </p:tgtEl>
                                        <p:attrNameLst>
                                          <p:attrName>style.visibility</p:attrName>
                                        </p:attrNameLst>
                                      </p:cBhvr>
                                      <p:to>
                                        <p:strVal val="visible"/>
                                      </p:to>
                                    </p:set>
                                    <p:animEffect filter="fade" transition="in">
                                      <p:cBhvr>
                                        <p:cTn dur="1000"/>
                                        <p:tgtEl>
                                          <p:spTgt spid="29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9"/>
                                        </p:tgtEl>
                                        <p:attrNameLst>
                                          <p:attrName>style.visibility</p:attrName>
                                        </p:attrNameLst>
                                      </p:cBhvr>
                                      <p:to>
                                        <p:strVal val="visible"/>
                                      </p:to>
                                    </p:set>
                                    <p:animEffect filter="fade" transition="in">
                                      <p:cBhvr>
                                        <p:cTn dur="1000"/>
                                        <p:tgtEl>
                                          <p:spTgt spid="29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6"/>
                                        </p:tgtEl>
                                        <p:attrNameLst>
                                          <p:attrName>style.visibility</p:attrName>
                                        </p:attrNameLst>
                                      </p:cBhvr>
                                      <p:to>
                                        <p:strVal val="visible"/>
                                      </p:to>
                                    </p:set>
                                    <p:animEffect filter="fade" transition="in">
                                      <p:cBhvr>
                                        <p:cTn dur="1000"/>
                                        <p:tgtEl>
                                          <p:spTgt spid="296"/>
                                        </p:tgtEl>
                                      </p:cBhvr>
                                    </p:animEffect>
                                  </p:childTnLst>
                                </p:cTn>
                              </p:par>
                              <p:par>
                                <p:cTn fill="hold" nodeType="withEffect" presetClass="entr" presetID="10" presetSubtype="0">
                                  <p:stCondLst>
                                    <p:cond delay="0"/>
                                  </p:stCondLst>
                                  <p:childTnLst>
                                    <p:set>
                                      <p:cBhvr>
                                        <p:cTn dur="1" fill="hold">
                                          <p:stCondLst>
                                            <p:cond delay="0"/>
                                          </p:stCondLst>
                                        </p:cTn>
                                        <p:tgtEl>
                                          <p:spTgt spid="297"/>
                                        </p:tgtEl>
                                        <p:attrNameLst>
                                          <p:attrName>style.visibility</p:attrName>
                                        </p:attrNameLst>
                                      </p:cBhvr>
                                      <p:to>
                                        <p:strVal val="visible"/>
                                      </p:to>
                                    </p:set>
                                    <p:animEffect filter="fade" transition="in">
                                      <p:cBhvr>
                                        <p:cTn dur="1000"/>
                                        <p:tgtEl>
                                          <p:spTgt spid="297"/>
                                        </p:tgtEl>
                                      </p:cBhvr>
                                    </p:animEffect>
                                  </p:childTnLst>
                                </p:cTn>
                              </p:par>
                              <p:par>
                                <p:cTn fill="hold" nodeType="withEffect" presetClass="entr" presetID="10" presetSubtype="0">
                                  <p:stCondLst>
                                    <p:cond delay="0"/>
                                  </p:stCondLst>
                                  <p:childTnLst>
                                    <p:set>
                                      <p:cBhvr>
                                        <p:cTn dur="1" fill="hold">
                                          <p:stCondLst>
                                            <p:cond delay="0"/>
                                          </p:stCondLst>
                                        </p:cTn>
                                        <p:tgtEl>
                                          <p:spTgt spid="295"/>
                                        </p:tgtEl>
                                        <p:attrNameLst>
                                          <p:attrName>style.visibility</p:attrName>
                                        </p:attrNameLst>
                                      </p:cBhvr>
                                      <p:to>
                                        <p:strVal val="visible"/>
                                      </p:to>
                                    </p:set>
                                    <p:animEffect filter="fade" transition="in">
                                      <p:cBhvr>
                                        <p:cTn dur="1000"/>
                                        <p:tgtEl>
                                          <p:spTgt spid="29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4"/>
          <p:cNvSpPr txBox="1"/>
          <p:nvPr/>
        </p:nvSpPr>
        <p:spPr>
          <a:xfrm>
            <a:off x="0" y="0"/>
            <a:ext cx="3528391" cy="461665"/>
          </a:xfrm>
          <a:prstGeom prst="rect">
            <a:avLst/>
          </a:prstGeom>
          <a:solidFill>
            <a:srgbClr val="FF0000"/>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400">
                <a:solidFill>
                  <a:schemeClr val="lt1"/>
                </a:solidFill>
                <a:latin typeface="Times New Roman"/>
                <a:ea typeface="Times New Roman"/>
                <a:cs typeface="Times New Roman"/>
                <a:sym typeface="Times New Roman"/>
              </a:rPr>
              <a:t>Artificial neural network</a:t>
            </a:r>
            <a:endParaRPr/>
          </a:p>
        </p:txBody>
      </p:sp>
      <p:sp>
        <p:nvSpPr>
          <p:cNvPr id="99" name="Google Shape;99;p14"/>
          <p:cNvSpPr txBox="1"/>
          <p:nvPr/>
        </p:nvSpPr>
        <p:spPr>
          <a:xfrm>
            <a:off x="73006" y="3587007"/>
            <a:ext cx="6097656" cy="2862322"/>
          </a:xfrm>
          <a:prstGeom prst="rect">
            <a:avLst/>
          </a:prstGeom>
          <a:noFill/>
          <a:ln>
            <a:noFill/>
          </a:ln>
        </p:spPr>
        <p:txBody>
          <a:bodyPr anchorCtr="0" anchor="t" bIns="45700" lIns="91425" spcFirstLastPara="1" rIns="91425" wrap="square" tIns="45700">
            <a:spAutoFit/>
          </a:bodyPr>
          <a:lstStyle/>
          <a:p>
            <a:pPr indent="-342900" lvl="0" marL="342900" marR="0" rtl="0" algn="just">
              <a:spcBef>
                <a:spcPts val="0"/>
              </a:spcBef>
              <a:spcAft>
                <a:spcPts val="0"/>
              </a:spcAft>
              <a:buClr>
                <a:schemeClr val="dk1"/>
              </a:buClr>
              <a:buSzPts val="2000"/>
              <a:buFont typeface="Noto Sans Symbols"/>
              <a:buChar char="▪"/>
            </a:pPr>
            <a:r>
              <a:rPr lang="en-US" sz="2000">
                <a:solidFill>
                  <a:schemeClr val="dk1"/>
                </a:solidFill>
                <a:latin typeface="Times New Roman"/>
                <a:ea typeface="Times New Roman"/>
                <a:cs typeface="Times New Roman"/>
                <a:sym typeface="Times New Roman"/>
              </a:rPr>
              <a:t>Each artificial neuron receives signals from connected neurons, then processes them and sends a signal to other connected neurons. </a:t>
            </a:r>
            <a:endParaRPr/>
          </a:p>
          <a:p>
            <a:pPr indent="-342900" lvl="0" marL="342900" marR="0" rtl="0" algn="just">
              <a:spcBef>
                <a:spcPts val="0"/>
              </a:spcBef>
              <a:spcAft>
                <a:spcPts val="0"/>
              </a:spcAft>
              <a:buClr>
                <a:schemeClr val="dk1"/>
              </a:buClr>
              <a:buSzPts val="2000"/>
              <a:buFont typeface="Noto Sans Symbols"/>
              <a:buChar char="▪"/>
            </a:pPr>
            <a:r>
              <a:rPr lang="en-US" sz="2000">
                <a:solidFill>
                  <a:schemeClr val="dk1"/>
                </a:solidFill>
                <a:latin typeface="Times New Roman"/>
                <a:ea typeface="Times New Roman"/>
                <a:cs typeface="Times New Roman"/>
                <a:sym typeface="Times New Roman"/>
              </a:rPr>
              <a:t>The “signal” is a real number, and the output of each neuron is computed by some function of the sum of its inputs, called the activation function. </a:t>
            </a:r>
            <a:endParaRPr/>
          </a:p>
          <a:p>
            <a:pPr indent="-342900" lvl="0" marL="342900" marR="0" rtl="0" algn="just">
              <a:spcBef>
                <a:spcPts val="0"/>
              </a:spcBef>
              <a:spcAft>
                <a:spcPts val="0"/>
              </a:spcAft>
              <a:buClr>
                <a:schemeClr val="dk1"/>
              </a:buClr>
              <a:buSzPts val="2000"/>
              <a:buFont typeface="Noto Sans Symbols"/>
              <a:buChar char="▪"/>
            </a:pPr>
            <a:r>
              <a:rPr lang="en-US" sz="2000">
                <a:solidFill>
                  <a:schemeClr val="dk1"/>
                </a:solidFill>
                <a:latin typeface="Times New Roman"/>
                <a:ea typeface="Times New Roman"/>
                <a:cs typeface="Times New Roman"/>
                <a:sym typeface="Times New Roman"/>
              </a:rPr>
              <a:t>The strength of the signal at each connection is determined by a weight, which adjusts during the learning process. </a:t>
            </a:r>
            <a:endParaRPr sz="2000">
              <a:solidFill>
                <a:schemeClr val="dk1"/>
              </a:solidFill>
              <a:latin typeface="Times New Roman"/>
              <a:ea typeface="Times New Roman"/>
              <a:cs typeface="Times New Roman"/>
              <a:sym typeface="Times New Roman"/>
            </a:endParaRPr>
          </a:p>
        </p:txBody>
      </p:sp>
      <p:sp>
        <p:nvSpPr>
          <p:cNvPr id="100" name="Google Shape;100;p14"/>
          <p:cNvSpPr txBox="1"/>
          <p:nvPr/>
        </p:nvSpPr>
        <p:spPr>
          <a:xfrm>
            <a:off x="0" y="408671"/>
            <a:ext cx="11894065" cy="830997"/>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n-US" sz="2400">
                <a:solidFill>
                  <a:schemeClr val="dk1"/>
                </a:solidFill>
                <a:latin typeface="Times New Roman"/>
                <a:ea typeface="Times New Roman"/>
                <a:cs typeface="Times New Roman"/>
                <a:sym typeface="Times New Roman"/>
              </a:rPr>
              <a:t>In machine learning, a neural network (also called artificial neural network, ANN) is a model inspired by the structure and function of biological neural networks in animal brains.</a:t>
            </a:r>
            <a:endParaRPr/>
          </a:p>
        </p:txBody>
      </p:sp>
      <p:sp>
        <p:nvSpPr>
          <p:cNvPr id="101" name="Google Shape;101;p14"/>
          <p:cNvSpPr txBox="1"/>
          <p:nvPr/>
        </p:nvSpPr>
        <p:spPr>
          <a:xfrm>
            <a:off x="0" y="1813174"/>
            <a:ext cx="6517585" cy="707886"/>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n-US" sz="2000">
                <a:solidFill>
                  <a:schemeClr val="dk1"/>
                </a:solidFill>
                <a:latin typeface="Times New Roman"/>
                <a:ea typeface="Times New Roman"/>
                <a:cs typeface="Times New Roman"/>
                <a:sym typeface="Times New Roman"/>
              </a:rPr>
              <a:t>An ANN consists of connected units or nodes called artificial neurons, which loosely model the neurons in the brain. </a:t>
            </a:r>
            <a:endParaRPr sz="2000">
              <a:solidFill>
                <a:schemeClr val="dk1"/>
              </a:solidFill>
              <a:latin typeface="Times New Roman"/>
              <a:ea typeface="Times New Roman"/>
              <a:cs typeface="Times New Roman"/>
              <a:sym typeface="Times New Roman"/>
            </a:endParaRPr>
          </a:p>
        </p:txBody>
      </p:sp>
      <p:sp>
        <p:nvSpPr>
          <p:cNvPr id="102" name="Google Shape;102;p14"/>
          <p:cNvSpPr txBox="1"/>
          <p:nvPr/>
        </p:nvSpPr>
        <p:spPr>
          <a:xfrm>
            <a:off x="1" y="1383120"/>
            <a:ext cx="1351722" cy="461665"/>
          </a:xfrm>
          <a:prstGeom prst="rect">
            <a:avLst/>
          </a:prstGeom>
          <a:solidFill>
            <a:srgbClr val="7030A0"/>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400">
                <a:solidFill>
                  <a:schemeClr val="lt1"/>
                </a:solidFill>
                <a:latin typeface="Times New Roman"/>
                <a:ea typeface="Times New Roman"/>
                <a:cs typeface="Times New Roman"/>
                <a:sym typeface="Times New Roman"/>
              </a:rPr>
              <a:t>Neurons</a:t>
            </a:r>
            <a:endParaRPr/>
          </a:p>
        </p:txBody>
      </p:sp>
      <p:sp>
        <p:nvSpPr>
          <p:cNvPr id="103" name="Google Shape;103;p14"/>
          <p:cNvSpPr txBox="1"/>
          <p:nvPr/>
        </p:nvSpPr>
        <p:spPr>
          <a:xfrm>
            <a:off x="0" y="3014245"/>
            <a:ext cx="4830416" cy="461665"/>
          </a:xfrm>
          <a:prstGeom prst="rect">
            <a:avLst/>
          </a:prstGeom>
          <a:solidFill>
            <a:srgbClr val="00B050"/>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400">
                <a:solidFill>
                  <a:schemeClr val="lt1"/>
                </a:solidFill>
                <a:latin typeface="Times New Roman"/>
                <a:ea typeface="Times New Roman"/>
                <a:cs typeface="Times New Roman"/>
                <a:sym typeface="Times New Roman"/>
              </a:rPr>
              <a:t>Functioning of the neural networks</a:t>
            </a:r>
            <a:endParaRPr/>
          </a:p>
        </p:txBody>
      </p:sp>
      <p:grpSp>
        <p:nvGrpSpPr>
          <p:cNvPr id="104" name="Google Shape;104;p14"/>
          <p:cNvGrpSpPr/>
          <p:nvPr/>
        </p:nvGrpSpPr>
        <p:grpSpPr>
          <a:xfrm>
            <a:off x="6814812" y="1613840"/>
            <a:ext cx="5304182" cy="4588742"/>
            <a:chOff x="6814812" y="1613840"/>
            <a:chExt cx="5304182" cy="4588742"/>
          </a:xfrm>
        </p:grpSpPr>
        <p:pic>
          <p:nvPicPr>
            <p:cNvPr id="105" name="Google Shape;105;p14"/>
            <p:cNvPicPr preferRelativeResize="0"/>
            <p:nvPr/>
          </p:nvPicPr>
          <p:blipFill rotWithShape="1">
            <a:blip r:embed="rId3">
              <a:alphaModFix/>
            </a:blip>
            <a:srcRect b="0" l="0" r="0" t="0"/>
            <a:stretch/>
          </p:blipFill>
          <p:spPr>
            <a:xfrm>
              <a:off x="7132624" y="3245077"/>
              <a:ext cx="4628561" cy="2957505"/>
            </a:xfrm>
            <a:prstGeom prst="rect">
              <a:avLst/>
            </a:prstGeom>
            <a:noFill/>
            <a:ln>
              <a:noFill/>
            </a:ln>
          </p:spPr>
        </p:pic>
        <p:pic>
          <p:nvPicPr>
            <p:cNvPr id="106" name="Google Shape;106;p14"/>
            <p:cNvPicPr preferRelativeResize="0"/>
            <p:nvPr/>
          </p:nvPicPr>
          <p:blipFill rotWithShape="1">
            <a:blip r:embed="rId4">
              <a:alphaModFix/>
            </a:blip>
            <a:srcRect b="0" l="0" r="0" t="0"/>
            <a:stretch/>
          </p:blipFill>
          <p:spPr>
            <a:xfrm>
              <a:off x="6814812" y="1613840"/>
              <a:ext cx="5304182" cy="3129210"/>
            </a:xfrm>
            <a:prstGeom prst="rect">
              <a:avLst/>
            </a:prstGeom>
            <a:noFill/>
            <a:ln>
              <a:noFill/>
            </a:ln>
          </p:spPr>
        </p:pic>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98"/>
                                        </p:tgtEl>
                                        <p:attrNameLst>
                                          <p:attrName>style.visibility</p:attrName>
                                        </p:attrNameLst>
                                      </p:cBhvr>
                                      <p:to>
                                        <p:strVal val="visible"/>
                                      </p:to>
                                    </p:set>
                                    <p:anim calcmode="lin" valueType="num">
                                      <p:cBhvr additive="base">
                                        <p:cTn dur="500"/>
                                        <p:tgtEl>
                                          <p:spTgt spid="98"/>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0"/>
                                        </p:tgtEl>
                                        <p:attrNameLst>
                                          <p:attrName>style.visibility</p:attrName>
                                        </p:attrNameLst>
                                      </p:cBhvr>
                                      <p:to>
                                        <p:strVal val="visible"/>
                                      </p:to>
                                    </p:set>
                                    <p:animEffect filter="fade" transition="in">
                                      <p:cBhvr>
                                        <p:cTn dur="1000"/>
                                        <p:tgtEl>
                                          <p:spTgt spid="10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02"/>
                                        </p:tgtEl>
                                        <p:attrNameLst>
                                          <p:attrName>style.visibility</p:attrName>
                                        </p:attrNameLst>
                                      </p:cBhvr>
                                      <p:to>
                                        <p:strVal val="visible"/>
                                      </p:to>
                                    </p:set>
                                    <p:anim calcmode="lin" valueType="num">
                                      <p:cBhvr additive="base">
                                        <p:cTn dur="500"/>
                                        <p:tgtEl>
                                          <p:spTgt spid="102"/>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1"/>
                                        </p:tgtEl>
                                        <p:attrNameLst>
                                          <p:attrName>style.visibility</p:attrName>
                                        </p:attrNameLst>
                                      </p:cBhvr>
                                      <p:to>
                                        <p:strVal val="visible"/>
                                      </p:to>
                                    </p:set>
                                    <p:animEffect filter="fade" transition="in">
                                      <p:cBhvr>
                                        <p:cTn dur="1000"/>
                                        <p:tgtEl>
                                          <p:spTgt spid="10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03"/>
                                        </p:tgtEl>
                                        <p:attrNameLst>
                                          <p:attrName>style.visibility</p:attrName>
                                        </p:attrNameLst>
                                      </p:cBhvr>
                                      <p:to>
                                        <p:strVal val="visible"/>
                                      </p:to>
                                    </p:set>
                                    <p:anim calcmode="lin" valueType="num">
                                      <p:cBhvr additive="base">
                                        <p:cTn dur="500"/>
                                        <p:tgtEl>
                                          <p:spTgt spid="103"/>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9"/>
                                        </p:tgtEl>
                                        <p:attrNameLst>
                                          <p:attrName>style.visibility</p:attrName>
                                        </p:attrNameLst>
                                      </p:cBhvr>
                                      <p:to>
                                        <p:strVal val="visible"/>
                                      </p:to>
                                    </p:set>
                                    <p:animEffect filter="fade" transition="in">
                                      <p:cBhvr>
                                        <p:cTn dur="1000"/>
                                        <p:tgtEl>
                                          <p:spTgt spid="9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32"/>
          <p:cNvSpPr txBox="1"/>
          <p:nvPr/>
        </p:nvSpPr>
        <p:spPr>
          <a:xfrm>
            <a:off x="0" y="-20599"/>
            <a:ext cx="2564090" cy="461665"/>
          </a:xfrm>
          <a:prstGeom prst="rect">
            <a:avLst/>
          </a:prstGeom>
          <a:solidFill>
            <a:srgbClr val="FF0000"/>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400">
                <a:solidFill>
                  <a:schemeClr val="lt1"/>
                </a:solidFill>
                <a:latin typeface="Times New Roman"/>
                <a:ea typeface="Times New Roman"/>
                <a:cs typeface="Times New Roman"/>
                <a:sym typeface="Times New Roman"/>
              </a:rPr>
              <a:t>QUESTION 7</a:t>
            </a:r>
            <a:endParaRPr b="1" sz="2400">
              <a:solidFill>
                <a:schemeClr val="lt1"/>
              </a:solidFill>
              <a:latin typeface="Times New Roman"/>
              <a:ea typeface="Times New Roman"/>
              <a:cs typeface="Times New Roman"/>
              <a:sym typeface="Times New Roman"/>
            </a:endParaRPr>
          </a:p>
        </p:txBody>
      </p:sp>
      <p:sp>
        <p:nvSpPr>
          <p:cNvPr id="306" name="Google Shape;306;p32"/>
          <p:cNvSpPr txBox="1"/>
          <p:nvPr/>
        </p:nvSpPr>
        <p:spPr>
          <a:xfrm>
            <a:off x="0" y="500472"/>
            <a:ext cx="12192000" cy="298543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2400" u="none" strike="noStrike">
                <a:solidFill>
                  <a:schemeClr val="dk1"/>
                </a:solidFill>
                <a:latin typeface="Times New Roman"/>
                <a:ea typeface="Times New Roman"/>
                <a:cs typeface="Times New Roman"/>
                <a:sym typeface="Times New Roman"/>
              </a:rPr>
              <a:t>How many trainable parameters does a feedforward neural network contain for regression on a 3D input to generate a single scalar output, with 4 hidden layers, each consisting of 10 hidden units? Bias terms are disregarded.</a:t>
            </a:r>
            <a:endParaRPr/>
          </a:p>
          <a:p>
            <a:pPr indent="0" lvl="0" marL="0" marR="0" rtl="0" algn="l">
              <a:spcBef>
                <a:spcPts val="0"/>
              </a:spcBef>
              <a:spcAft>
                <a:spcPts val="0"/>
              </a:spcAft>
              <a:buNone/>
            </a:pPr>
            <a:r>
              <a:rPr lang="en-US" sz="2400">
                <a:solidFill>
                  <a:schemeClr val="dk1"/>
                </a:solidFill>
                <a:latin typeface="Times New Roman"/>
                <a:ea typeface="Times New Roman"/>
                <a:cs typeface="Times New Roman"/>
                <a:sym typeface="Times New Roman"/>
              </a:rPr>
              <a:t>(a) 440</a:t>
            </a:r>
            <a:br>
              <a:rPr lang="en-US" sz="2400">
                <a:solidFill>
                  <a:schemeClr val="dk1"/>
                </a:solidFill>
                <a:latin typeface="Times New Roman"/>
                <a:ea typeface="Times New Roman"/>
                <a:cs typeface="Times New Roman"/>
                <a:sym typeface="Times New Roman"/>
              </a:rPr>
            </a:br>
            <a:r>
              <a:rPr lang="en-US" sz="2400">
                <a:solidFill>
                  <a:schemeClr val="dk1"/>
                </a:solidFill>
                <a:latin typeface="Times New Roman"/>
                <a:ea typeface="Times New Roman"/>
                <a:cs typeface="Times New Roman"/>
                <a:sym typeface="Times New Roman"/>
              </a:rPr>
              <a:t>(b) 340</a:t>
            </a:r>
            <a:br>
              <a:rPr lang="en-US" sz="2400">
                <a:solidFill>
                  <a:schemeClr val="dk1"/>
                </a:solidFill>
                <a:latin typeface="Times New Roman"/>
                <a:ea typeface="Times New Roman"/>
                <a:cs typeface="Times New Roman"/>
                <a:sym typeface="Times New Roman"/>
              </a:rPr>
            </a:br>
            <a:r>
              <a:rPr lang="en-US" sz="2400">
                <a:solidFill>
                  <a:schemeClr val="dk1"/>
                </a:solidFill>
                <a:latin typeface="Times New Roman"/>
                <a:ea typeface="Times New Roman"/>
                <a:cs typeface="Times New Roman"/>
                <a:sym typeface="Times New Roman"/>
              </a:rPr>
              <a:t>(c) 330</a:t>
            </a:r>
            <a:endParaRPr/>
          </a:p>
          <a:p>
            <a:pPr indent="0" lvl="0" marL="0" marR="0" rtl="0" algn="l">
              <a:spcBef>
                <a:spcPts val="0"/>
              </a:spcBef>
              <a:spcAft>
                <a:spcPts val="0"/>
              </a:spcAft>
              <a:buNone/>
            </a:pPr>
            <a:r>
              <a:rPr b="0" i="0" lang="en-US" sz="2400" u="none" strike="noStrike">
                <a:solidFill>
                  <a:schemeClr val="dk1"/>
                </a:solidFill>
                <a:latin typeface="Times New Roman"/>
                <a:ea typeface="Times New Roman"/>
                <a:cs typeface="Times New Roman"/>
                <a:sym typeface="Times New Roman"/>
              </a:rPr>
              <a:t>(d) 430</a:t>
            </a:r>
            <a:endParaRPr/>
          </a:p>
          <a:p>
            <a:pPr indent="0" lvl="0" marL="0" marR="0" rtl="0" algn="l">
              <a:spcBef>
                <a:spcPts val="0"/>
              </a:spcBef>
              <a:spcAft>
                <a:spcPts val="0"/>
              </a:spcAft>
              <a:buNone/>
            </a:pPr>
            <a:r>
              <a:t/>
            </a:r>
            <a:endParaRPr b="0" i="0" sz="2000" u="none" strike="noStrike">
              <a:solidFill>
                <a:schemeClr val="dk1"/>
              </a:solidFill>
              <a:latin typeface="Times New Roman"/>
              <a:ea typeface="Times New Roman"/>
              <a:cs typeface="Times New Roman"/>
              <a:sym typeface="Times New Roman"/>
            </a:endParaRPr>
          </a:p>
        </p:txBody>
      </p:sp>
      <p:sp>
        <p:nvSpPr>
          <p:cNvPr id="307" name="Google Shape;307;p32"/>
          <p:cNvSpPr txBox="1"/>
          <p:nvPr/>
        </p:nvSpPr>
        <p:spPr>
          <a:xfrm>
            <a:off x="0" y="3408363"/>
            <a:ext cx="2564090" cy="461665"/>
          </a:xfrm>
          <a:prstGeom prst="rect">
            <a:avLst/>
          </a:prstGeom>
          <a:solidFill>
            <a:srgbClr val="2E75B5"/>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400">
                <a:solidFill>
                  <a:schemeClr val="lt1"/>
                </a:solidFill>
                <a:latin typeface="Times New Roman"/>
                <a:ea typeface="Times New Roman"/>
                <a:cs typeface="Times New Roman"/>
                <a:sym typeface="Times New Roman"/>
              </a:rPr>
              <a:t>SOLUTION 7</a:t>
            </a:r>
            <a:endParaRPr b="1" sz="2400">
              <a:solidFill>
                <a:schemeClr val="lt1"/>
              </a:solidFill>
              <a:latin typeface="Times New Roman"/>
              <a:ea typeface="Times New Roman"/>
              <a:cs typeface="Times New Roman"/>
              <a:sym typeface="Times New Roman"/>
            </a:endParaRPr>
          </a:p>
        </p:txBody>
      </p:sp>
      <p:sp>
        <p:nvSpPr>
          <p:cNvPr id="308" name="Google Shape;308;p32"/>
          <p:cNvSpPr txBox="1"/>
          <p:nvPr/>
        </p:nvSpPr>
        <p:spPr>
          <a:xfrm>
            <a:off x="0" y="6351787"/>
            <a:ext cx="3438426" cy="461665"/>
          </a:xfrm>
          <a:prstGeom prst="rect">
            <a:avLst/>
          </a:prstGeom>
          <a:solidFill>
            <a:srgbClr val="548135"/>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400">
                <a:solidFill>
                  <a:schemeClr val="lt1"/>
                </a:solidFill>
                <a:latin typeface="Times New Roman"/>
                <a:ea typeface="Times New Roman"/>
                <a:cs typeface="Times New Roman"/>
                <a:sym typeface="Times New Roman"/>
              </a:rPr>
              <a:t>CORRECT ANSWER 7</a:t>
            </a:r>
            <a:endParaRPr b="1" sz="2400">
              <a:solidFill>
                <a:schemeClr val="lt1"/>
              </a:solidFill>
              <a:latin typeface="Times New Roman"/>
              <a:ea typeface="Times New Roman"/>
              <a:cs typeface="Times New Roman"/>
              <a:sym typeface="Times New Roman"/>
            </a:endParaRPr>
          </a:p>
        </p:txBody>
      </p:sp>
      <p:sp>
        <p:nvSpPr>
          <p:cNvPr id="309" name="Google Shape;309;p32"/>
          <p:cNvSpPr txBox="1"/>
          <p:nvPr/>
        </p:nvSpPr>
        <p:spPr>
          <a:xfrm>
            <a:off x="109331" y="3833681"/>
            <a:ext cx="10914906" cy="2364815"/>
          </a:xfrm>
          <a:prstGeom prst="rect">
            <a:avLst/>
          </a:prstGeom>
          <a:blipFill rotWithShape="1">
            <a:blip r:embed="rId3">
              <a:alphaModFix/>
            </a:blip>
            <a:stretch>
              <a:fillRect b="-2576" l="-893" r="0" t="-206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310" name="Google Shape;310;p32"/>
          <p:cNvSpPr txBox="1"/>
          <p:nvPr/>
        </p:nvSpPr>
        <p:spPr>
          <a:xfrm>
            <a:off x="4023755" y="6351786"/>
            <a:ext cx="1134654" cy="461665"/>
          </a:xfrm>
          <a:prstGeom prst="rect">
            <a:avLst/>
          </a:prstGeom>
          <a:solidFill>
            <a:schemeClr val="accent6"/>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400">
                <a:solidFill>
                  <a:schemeClr val="lt1"/>
                </a:solidFill>
                <a:latin typeface="Times New Roman"/>
                <a:ea typeface="Times New Roman"/>
                <a:cs typeface="Times New Roman"/>
                <a:sym typeface="Times New Roman"/>
              </a:rPr>
              <a:t>b)</a:t>
            </a:r>
            <a:endParaRPr b="1" sz="2400">
              <a:solidFill>
                <a:schemeClr val="lt1"/>
              </a:solidFill>
              <a:latin typeface="Times New Roman"/>
              <a:ea typeface="Times New Roman"/>
              <a:cs typeface="Times New Roman"/>
              <a:sym typeface="Times New Roman"/>
            </a:endParaRPr>
          </a:p>
        </p:txBody>
      </p:sp>
      <p:cxnSp>
        <p:nvCxnSpPr>
          <p:cNvPr id="311" name="Google Shape;311;p32"/>
          <p:cNvCxnSpPr/>
          <p:nvPr/>
        </p:nvCxnSpPr>
        <p:spPr>
          <a:xfrm>
            <a:off x="3584975" y="6593241"/>
            <a:ext cx="292231" cy="0"/>
          </a:xfrm>
          <a:prstGeom prst="straightConnector1">
            <a:avLst/>
          </a:prstGeom>
          <a:noFill/>
          <a:ln cap="flat" cmpd="sng" w="19050">
            <a:solidFill>
              <a:schemeClr val="accent6"/>
            </a:solidFill>
            <a:prstDash val="solid"/>
            <a:miter lim="800000"/>
            <a:headEnd len="sm" w="sm" type="none"/>
            <a:tailEnd len="med" w="med" type="triangle"/>
          </a:ln>
        </p:spPr>
      </p:cxnSp>
      <p:sp>
        <p:nvSpPr>
          <p:cNvPr id="312" name="Google Shape;312;p32"/>
          <p:cNvSpPr txBox="1"/>
          <p:nvPr/>
        </p:nvSpPr>
        <p:spPr>
          <a:xfrm>
            <a:off x="3187825" y="4572000"/>
            <a:ext cx="835800" cy="461700"/>
          </a:xfrm>
          <a:prstGeom prst="rect">
            <a:avLst/>
          </a:prstGeom>
          <a:solidFill>
            <a:schemeClr val="lt1"/>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800">
                <a:solidFill>
                  <a:schemeClr val="dk1"/>
                </a:solidFill>
                <a:latin typeface="Times New Roman"/>
                <a:ea typeface="Times New Roman"/>
                <a:cs typeface="Times New Roman"/>
                <a:sym typeface="Times New Roman"/>
              </a:rPr>
              <a:t>hidde</a:t>
            </a:r>
            <a:r>
              <a:rPr lang="en-US" sz="2000">
                <a:solidFill>
                  <a:schemeClr val="dk1"/>
                </a:solidFill>
                <a:latin typeface="Times New Roman"/>
                <a:ea typeface="Times New Roman"/>
                <a:cs typeface="Times New Roman"/>
                <a:sym typeface="Times New Roman"/>
              </a:rPr>
              <a:t>n</a:t>
            </a:r>
            <a:endParaRPr sz="2000">
              <a:solidFill>
                <a:schemeClr val="dk1"/>
              </a:solidFill>
              <a:latin typeface="Times New Roman"/>
              <a:ea typeface="Times New Roman"/>
              <a:cs typeface="Times New Roman"/>
              <a:sym typeface="Times New Roman"/>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7"/>
                                        </p:tgtEl>
                                        <p:attrNameLst>
                                          <p:attrName>style.visibility</p:attrName>
                                        </p:attrNameLst>
                                      </p:cBhvr>
                                      <p:to>
                                        <p:strVal val="visible"/>
                                      </p:to>
                                    </p:set>
                                    <p:animEffect filter="fade" transition="in">
                                      <p:cBhvr>
                                        <p:cTn dur="1000"/>
                                        <p:tgtEl>
                                          <p:spTgt spid="30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9"/>
                                        </p:tgtEl>
                                        <p:attrNameLst>
                                          <p:attrName>style.visibility</p:attrName>
                                        </p:attrNameLst>
                                      </p:cBhvr>
                                      <p:to>
                                        <p:strVal val="visible"/>
                                      </p:to>
                                    </p:set>
                                    <p:animEffect filter="fade" transition="in">
                                      <p:cBhvr>
                                        <p:cTn dur="1000"/>
                                        <p:tgtEl>
                                          <p:spTgt spid="30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0"/>
                                        </p:tgtEl>
                                        <p:attrNameLst>
                                          <p:attrName>style.visibility</p:attrName>
                                        </p:attrNameLst>
                                      </p:cBhvr>
                                      <p:to>
                                        <p:strVal val="visible"/>
                                      </p:to>
                                    </p:set>
                                    <p:animEffect filter="fade" transition="in">
                                      <p:cBhvr>
                                        <p:cTn dur="1000"/>
                                        <p:tgtEl>
                                          <p:spTgt spid="310"/>
                                        </p:tgtEl>
                                      </p:cBhvr>
                                    </p:animEffect>
                                  </p:childTnLst>
                                </p:cTn>
                              </p:par>
                              <p:par>
                                <p:cTn fill="hold" nodeType="withEffect" presetClass="entr" presetID="10" presetSubtype="0">
                                  <p:stCondLst>
                                    <p:cond delay="0"/>
                                  </p:stCondLst>
                                  <p:childTnLst>
                                    <p:set>
                                      <p:cBhvr>
                                        <p:cTn dur="1" fill="hold">
                                          <p:stCondLst>
                                            <p:cond delay="0"/>
                                          </p:stCondLst>
                                        </p:cTn>
                                        <p:tgtEl>
                                          <p:spTgt spid="311"/>
                                        </p:tgtEl>
                                        <p:attrNameLst>
                                          <p:attrName>style.visibility</p:attrName>
                                        </p:attrNameLst>
                                      </p:cBhvr>
                                      <p:to>
                                        <p:strVal val="visible"/>
                                      </p:to>
                                    </p:set>
                                    <p:animEffect filter="fade" transition="in">
                                      <p:cBhvr>
                                        <p:cTn dur="1000"/>
                                        <p:tgtEl>
                                          <p:spTgt spid="311"/>
                                        </p:tgtEl>
                                      </p:cBhvr>
                                    </p:animEffect>
                                  </p:childTnLst>
                                </p:cTn>
                              </p:par>
                              <p:par>
                                <p:cTn fill="hold" nodeType="withEffect" presetClass="entr" presetID="10" presetSubtype="0">
                                  <p:stCondLst>
                                    <p:cond delay="0"/>
                                  </p:stCondLst>
                                  <p:childTnLst>
                                    <p:set>
                                      <p:cBhvr>
                                        <p:cTn dur="1" fill="hold">
                                          <p:stCondLst>
                                            <p:cond delay="0"/>
                                          </p:stCondLst>
                                        </p:cTn>
                                        <p:tgtEl>
                                          <p:spTgt spid="308"/>
                                        </p:tgtEl>
                                        <p:attrNameLst>
                                          <p:attrName>style.visibility</p:attrName>
                                        </p:attrNameLst>
                                      </p:cBhvr>
                                      <p:to>
                                        <p:strVal val="visible"/>
                                      </p:to>
                                    </p:set>
                                    <p:animEffect filter="fade" transition="in">
                                      <p:cBhvr>
                                        <p:cTn dur="1000"/>
                                        <p:tgtEl>
                                          <p:spTgt spid="30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33"/>
          <p:cNvSpPr txBox="1"/>
          <p:nvPr/>
        </p:nvSpPr>
        <p:spPr>
          <a:xfrm>
            <a:off x="0" y="2559"/>
            <a:ext cx="2564090" cy="461665"/>
          </a:xfrm>
          <a:prstGeom prst="rect">
            <a:avLst/>
          </a:prstGeom>
          <a:solidFill>
            <a:srgbClr val="FF0000"/>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400">
                <a:solidFill>
                  <a:schemeClr val="lt1"/>
                </a:solidFill>
                <a:latin typeface="Times New Roman"/>
                <a:ea typeface="Times New Roman"/>
                <a:cs typeface="Times New Roman"/>
                <a:sym typeface="Times New Roman"/>
              </a:rPr>
              <a:t>QUESTION 8</a:t>
            </a:r>
            <a:endParaRPr b="1" sz="2400">
              <a:solidFill>
                <a:schemeClr val="lt1"/>
              </a:solidFill>
              <a:latin typeface="Times New Roman"/>
              <a:ea typeface="Times New Roman"/>
              <a:cs typeface="Times New Roman"/>
              <a:sym typeface="Times New Roman"/>
            </a:endParaRPr>
          </a:p>
        </p:txBody>
      </p:sp>
      <p:sp>
        <p:nvSpPr>
          <p:cNvPr id="319" name="Google Shape;319;p33"/>
          <p:cNvSpPr txBox="1"/>
          <p:nvPr/>
        </p:nvSpPr>
        <p:spPr>
          <a:xfrm>
            <a:off x="29612" y="519009"/>
            <a:ext cx="12006675" cy="19389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Times New Roman"/>
                <a:ea typeface="Times New Roman"/>
                <a:cs typeface="Times New Roman"/>
                <a:sym typeface="Times New Roman"/>
              </a:rPr>
              <a:t>If the step size in gradient descent is too large, what can happen?</a:t>
            </a:r>
            <a:endParaRPr/>
          </a:p>
          <a:p>
            <a:pPr indent="-457200" lvl="0" marL="457200" marR="0" rtl="0" algn="l">
              <a:spcBef>
                <a:spcPts val="0"/>
              </a:spcBef>
              <a:spcAft>
                <a:spcPts val="0"/>
              </a:spcAft>
              <a:buClr>
                <a:schemeClr val="dk1"/>
              </a:buClr>
              <a:buSzPts val="2400"/>
              <a:buFont typeface="Calibri"/>
              <a:buAutoNum type="alphaLcParenR"/>
            </a:pPr>
            <a:r>
              <a:rPr lang="en-US" sz="2400">
                <a:solidFill>
                  <a:schemeClr val="dk1"/>
                </a:solidFill>
                <a:latin typeface="Times New Roman"/>
                <a:ea typeface="Times New Roman"/>
                <a:cs typeface="Times New Roman"/>
                <a:sym typeface="Times New Roman"/>
              </a:rPr>
              <a:t>Overfitting</a:t>
            </a:r>
            <a:endParaRPr/>
          </a:p>
          <a:p>
            <a:pPr indent="-457200" lvl="0" marL="457200" marR="0" rtl="0" algn="l">
              <a:spcBef>
                <a:spcPts val="0"/>
              </a:spcBef>
              <a:spcAft>
                <a:spcPts val="0"/>
              </a:spcAft>
              <a:buClr>
                <a:schemeClr val="dk1"/>
              </a:buClr>
              <a:buSzPts val="2400"/>
              <a:buFont typeface="Calibri"/>
              <a:buAutoNum type="alphaLcParenR"/>
            </a:pPr>
            <a:r>
              <a:rPr lang="en-US" sz="2400">
                <a:solidFill>
                  <a:schemeClr val="dk1"/>
                </a:solidFill>
                <a:latin typeface="Times New Roman"/>
                <a:ea typeface="Times New Roman"/>
                <a:cs typeface="Times New Roman"/>
                <a:sym typeface="Times New Roman"/>
              </a:rPr>
              <a:t>The model will not converge</a:t>
            </a:r>
            <a:endParaRPr/>
          </a:p>
          <a:p>
            <a:pPr indent="-457200" lvl="0" marL="457200" marR="0" rtl="0" algn="l">
              <a:spcBef>
                <a:spcPts val="0"/>
              </a:spcBef>
              <a:spcAft>
                <a:spcPts val="0"/>
              </a:spcAft>
              <a:buClr>
                <a:schemeClr val="dk1"/>
              </a:buClr>
              <a:buSzPts val="2400"/>
              <a:buFont typeface="Calibri"/>
              <a:buAutoNum type="alphaLcParenR"/>
            </a:pPr>
            <a:r>
              <a:rPr lang="en-US" sz="2400">
                <a:solidFill>
                  <a:schemeClr val="dk1"/>
                </a:solidFill>
                <a:latin typeface="Times New Roman"/>
                <a:ea typeface="Times New Roman"/>
                <a:cs typeface="Times New Roman"/>
                <a:sym typeface="Times New Roman"/>
              </a:rPr>
              <a:t>We can reach maxima instead of minima</a:t>
            </a:r>
            <a:endParaRPr/>
          </a:p>
          <a:p>
            <a:pPr indent="-457200" lvl="0" marL="457200" marR="0" rtl="0" algn="l">
              <a:spcBef>
                <a:spcPts val="0"/>
              </a:spcBef>
              <a:spcAft>
                <a:spcPts val="0"/>
              </a:spcAft>
              <a:buClr>
                <a:schemeClr val="dk1"/>
              </a:buClr>
              <a:buSzPts val="2400"/>
              <a:buFont typeface="Calibri"/>
              <a:buAutoNum type="alphaLcParenR"/>
            </a:pPr>
            <a:r>
              <a:rPr lang="en-US" sz="2400">
                <a:solidFill>
                  <a:schemeClr val="dk1"/>
                </a:solidFill>
                <a:latin typeface="Times New Roman"/>
                <a:ea typeface="Times New Roman"/>
                <a:cs typeface="Times New Roman"/>
                <a:sym typeface="Times New Roman"/>
              </a:rPr>
              <a:t>None of the above</a:t>
            </a:r>
            <a:endParaRPr/>
          </a:p>
        </p:txBody>
      </p:sp>
      <p:sp>
        <p:nvSpPr>
          <p:cNvPr id="320" name="Google Shape;320;p33"/>
          <p:cNvSpPr txBox="1"/>
          <p:nvPr/>
        </p:nvSpPr>
        <p:spPr>
          <a:xfrm>
            <a:off x="107660" y="3282595"/>
            <a:ext cx="2277731" cy="461665"/>
          </a:xfrm>
          <a:prstGeom prst="rect">
            <a:avLst/>
          </a:prstGeom>
          <a:solidFill>
            <a:srgbClr val="2E75B5"/>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400">
                <a:solidFill>
                  <a:schemeClr val="lt1"/>
                </a:solidFill>
                <a:latin typeface="Times New Roman"/>
                <a:ea typeface="Times New Roman"/>
                <a:cs typeface="Times New Roman"/>
                <a:sym typeface="Times New Roman"/>
              </a:rPr>
              <a:t>SOLUTION 8</a:t>
            </a:r>
            <a:endParaRPr b="1" sz="2400">
              <a:solidFill>
                <a:schemeClr val="lt1"/>
              </a:solidFill>
              <a:latin typeface="Times New Roman"/>
              <a:ea typeface="Times New Roman"/>
              <a:cs typeface="Times New Roman"/>
              <a:sym typeface="Times New Roman"/>
            </a:endParaRPr>
          </a:p>
        </p:txBody>
      </p:sp>
      <p:sp>
        <p:nvSpPr>
          <p:cNvPr id="321" name="Google Shape;321;p33"/>
          <p:cNvSpPr txBox="1"/>
          <p:nvPr/>
        </p:nvSpPr>
        <p:spPr>
          <a:xfrm>
            <a:off x="0" y="6351787"/>
            <a:ext cx="3438426" cy="461665"/>
          </a:xfrm>
          <a:prstGeom prst="rect">
            <a:avLst/>
          </a:prstGeom>
          <a:solidFill>
            <a:srgbClr val="548135"/>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400">
                <a:solidFill>
                  <a:schemeClr val="lt1"/>
                </a:solidFill>
                <a:latin typeface="Times New Roman"/>
                <a:ea typeface="Times New Roman"/>
                <a:cs typeface="Times New Roman"/>
                <a:sym typeface="Times New Roman"/>
              </a:rPr>
              <a:t>CORRECT ANSWER 8</a:t>
            </a:r>
            <a:endParaRPr b="1" sz="2400">
              <a:solidFill>
                <a:schemeClr val="lt1"/>
              </a:solidFill>
              <a:latin typeface="Times New Roman"/>
              <a:ea typeface="Times New Roman"/>
              <a:cs typeface="Times New Roman"/>
              <a:sym typeface="Times New Roman"/>
            </a:endParaRPr>
          </a:p>
        </p:txBody>
      </p:sp>
      <p:sp>
        <p:nvSpPr>
          <p:cNvPr id="322" name="Google Shape;322;p33"/>
          <p:cNvSpPr txBox="1"/>
          <p:nvPr/>
        </p:nvSpPr>
        <p:spPr>
          <a:xfrm>
            <a:off x="4023755" y="6351786"/>
            <a:ext cx="886176" cy="461665"/>
          </a:xfrm>
          <a:prstGeom prst="rect">
            <a:avLst/>
          </a:prstGeom>
          <a:solidFill>
            <a:schemeClr val="accent6"/>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400">
                <a:solidFill>
                  <a:schemeClr val="lt1"/>
                </a:solidFill>
                <a:latin typeface="Times New Roman"/>
                <a:ea typeface="Times New Roman"/>
                <a:cs typeface="Times New Roman"/>
                <a:sym typeface="Times New Roman"/>
              </a:rPr>
              <a:t> b)</a:t>
            </a:r>
            <a:endParaRPr b="1" sz="2400">
              <a:solidFill>
                <a:schemeClr val="lt1"/>
              </a:solidFill>
              <a:latin typeface="Times New Roman"/>
              <a:ea typeface="Times New Roman"/>
              <a:cs typeface="Times New Roman"/>
              <a:sym typeface="Times New Roman"/>
            </a:endParaRPr>
          </a:p>
        </p:txBody>
      </p:sp>
      <p:cxnSp>
        <p:nvCxnSpPr>
          <p:cNvPr id="323" name="Google Shape;323;p33"/>
          <p:cNvCxnSpPr/>
          <p:nvPr/>
        </p:nvCxnSpPr>
        <p:spPr>
          <a:xfrm>
            <a:off x="3584975" y="6593241"/>
            <a:ext cx="292231" cy="0"/>
          </a:xfrm>
          <a:prstGeom prst="straightConnector1">
            <a:avLst/>
          </a:prstGeom>
          <a:noFill/>
          <a:ln cap="flat" cmpd="sng" w="19050">
            <a:solidFill>
              <a:schemeClr val="accent6"/>
            </a:solidFill>
            <a:prstDash val="solid"/>
            <a:miter lim="800000"/>
            <a:headEnd len="sm" w="sm" type="none"/>
            <a:tailEnd len="med" w="med" type="triangle"/>
          </a:ln>
        </p:spPr>
      </p:cxnSp>
      <p:sp>
        <p:nvSpPr>
          <p:cNvPr id="324" name="Google Shape;324;p33"/>
          <p:cNvSpPr txBox="1"/>
          <p:nvPr/>
        </p:nvSpPr>
        <p:spPr>
          <a:xfrm>
            <a:off x="138094" y="4153088"/>
            <a:ext cx="11321723"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2400" u="none" strike="noStrike">
                <a:solidFill>
                  <a:schemeClr val="dk1"/>
                </a:solidFill>
                <a:latin typeface="Times New Roman"/>
                <a:ea typeface="Times New Roman"/>
                <a:cs typeface="Times New Roman"/>
                <a:sym typeface="Times New Roman"/>
              </a:rPr>
              <a:t>Algorithm taking excessively large steps may oscillate around the minimum or even diverge altogether, preventing it from converging to the optimal solution.</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0"/>
                                        </p:tgtEl>
                                        <p:attrNameLst>
                                          <p:attrName>style.visibility</p:attrName>
                                        </p:attrNameLst>
                                      </p:cBhvr>
                                      <p:to>
                                        <p:strVal val="visible"/>
                                      </p:to>
                                    </p:set>
                                    <p:animEffect filter="fade" transition="in">
                                      <p:cBhvr>
                                        <p:cTn dur="1000"/>
                                        <p:tgtEl>
                                          <p:spTgt spid="32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2"/>
                                        </p:tgtEl>
                                        <p:attrNameLst>
                                          <p:attrName>style.visibility</p:attrName>
                                        </p:attrNameLst>
                                      </p:cBhvr>
                                      <p:to>
                                        <p:strVal val="visible"/>
                                      </p:to>
                                    </p:set>
                                    <p:animEffect filter="fade" transition="in">
                                      <p:cBhvr>
                                        <p:cTn dur="1000"/>
                                        <p:tgtEl>
                                          <p:spTgt spid="322"/>
                                        </p:tgtEl>
                                      </p:cBhvr>
                                    </p:animEffect>
                                  </p:childTnLst>
                                </p:cTn>
                              </p:par>
                              <p:par>
                                <p:cTn fill="hold" nodeType="withEffect" presetClass="entr" presetID="10" presetSubtype="0">
                                  <p:stCondLst>
                                    <p:cond delay="0"/>
                                  </p:stCondLst>
                                  <p:childTnLst>
                                    <p:set>
                                      <p:cBhvr>
                                        <p:cTn dur="1" fill="hold">
                                          <p:stCondLst>
                                            <p:cond delay="0"/>
                                          </p:stCondLst>
                                        </p:cTn>
                                        <p:tgtEl>
                                          <p:spTgt spid="323"/>
                                        </p:tgtEl>
                                        <p:attrNameLst>
                                          <p:attrName>style.visibility</p:attrName>
                                        </p:attrNameLst>
                                      </p:cBhvr>
                                      <p:to>
                                        <p:strVal val="visible"/>
                                      </p:to>
                                    </p:set>
                                    <p:animEffect filter="fade" transition="in">
                                      <p:cBhvr>
                                        <p:cTn dur="1000"/>
                                        <p:tgtEl>
                                          <p:spTgt spid="323"/>
                                        </p:tgtEl>
                                      </p:cBhvr>
                                    </p:animEffect>
                                  </p:childTnLst>
                                </p:cTn>
                              </p:par>
                              <p:par>
                                <p:cTn fill="hold" nodeType="withEffect" presetClass="entr" presetID="10" presetSubtype="0">
                                  <p:stCondLst>
                                    <p:cond delay="0"/>
                                  </p:stCondLst>
                                  <p:childTnLst>
                                    <p:set>
                                      <p:cBhvr>
                                        <p:cTn dur="1" fill="hold">
                                          <p:stCondLst>
                                            <p:cond delay="0"/>
                                          </p:stCondLst>
                                        </p:cTn>
                                        <p:tgtEl>
                                          <p:spTgt spid="321"/>
                                        </p:tgtEl>
                                        <p:attrNameLst>
                                          <p:attrName>style.visibility</p:attrName>
                                        </p:attrNameLst>
                                      </p:cBhvr>
                                      <p:to>
                                        <p:strVal val="visible"/>
                                      </p:to>
                                    </p:set>
                                    <p:animEffect filter="fade" transition="in">
                                      <p:cBhvr>
                                        <p:cTn dur="1000"/>
                                        <p:tgtEl>
                                          <p:spTgt spid="32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34"/>
          <p:cNvSpPr txBox="1"/>
          <p:nvPr/>
        </p:nvSpPr>
        <p:spPr>
          <a:xfrm>
            <a:off x="0" y="44548"/>
            <a:ext cx="2564090" cy="461665"/>
          </a:xfrm>
          <a:prstGeom prst="rect">
            <a:avLst/>
          </a:prstGeom>
          <a:solidFill>
            <a:srgbClr val="FF0000"/>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400">
                <a:solidFill>
                  <a:schemeClr val="lt1"/>
                </a:solidFill>
                <a:latin typeface="Times New Roman"/>
                <a:ea typeface="Times New Roman"/>
                <a:cs typeface="Times New Roman"/>
                <a:sym typeface="Times New Roman"/>
              </a:rPr>
              <a:t>QUESTION 9</a:t>
            </a:r>
            <a:endParaRPr b="1" sz="2400">
              <a:solidFill>
                <a:schemeClr val="lt1"/>
              </a:solidFill>
              <a:latin typeface="Times New Roman"/>
              <a:ea typeface="Times New Roman"/>
              <a:cs typeface="Times New Roman"/>
              <a:sym typeface="Times New Roman"/>
            </a:endParaRPr>
          </a:p>
        </p:txBody>
      </p:sp>
      <p:sp>
        <p:nvSpPr>
          <p:cNvPr id="331" name="Google Shape;331;p34"/>
          <p:cNvSpPr txBox="1"/>
          <p:nvPr/>
        </p:nvSpPr>
        <p:spPr>
          <a:xfrm>
            <a:off x="49490" y="2773492"/>
            <a:ext cx="2564090" cy="461665"/>
          </a:xfrm>
          <a:prstGeom prst="rect">
            <a:avLst/>
          </a:prstGeom>
          <a:solidFill>
            <a:srgbClr val="2E75B5"/>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400">
                <a:solidFill>
                  <a:schemeClr val="lt1"/>
                </a:solidFill>
                <a:latin typeface="Times New Roman"/>
                <a:ea typeface="Times New Roman"/>
                <a:cs typeface="Times New Roman"/>
                <a:sym typeface="Times New Roman"/>
              </a:rPr>
              <a:t>SOLUTION 9</a:t>
            </a:r>
            <a:endParaRPr b="1" sz="2400">
              <a:solidFill>
                <a:schemeClr val="lt1"/>
              </a:solidFill>
              <a:latin typeface="Times New Roman"/>
              <a:ea typeface="Times New Roman"/>
              <a:cs typeface="Times New Roman"/>
              <a:sym typeface="Times New Roman"/>
            </a:endParaRPr>
          </a:p>
        </p:txBody>
      </p:sp>
      <p:sp>
        <p:nvSpPr>
          <p:cNvPr id="332" name="Google Shape;332;p34"/>
          <p:cNvSpPr txBox="1"/>
          <p:nvPr/>
        </p:nvSpPr>
        <p:spPr>
          <a:xfrm>
            <a:off x="0" y="6351787"/>
            <a:ext cx="3438426" cy="461665"/>
          </a:xfrm>
          <a:prstGeom prst="rect">
            <a:avLst/>
          </a:prstGeom>
          <a:solidFill>
            <a:srgbClr val="548135"/>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400">
                <a:solidFill>
                  <a:schemeClr val="lt1"/>
                </a:solidFill>
                <a:latin typeface="Times New Roman"/>
                <a:ea typeface="Times New Roman"/>
                <a:cs typeface="Times New Roman"/>
                <a:sym typeface="Times New Roman"/>
              </a:rPr>
              <a:t>CORRECT ANSWER 9</a:t>
            </a:r>
            <a:endParaRPr b="1" sz="2400">
              <a:solidFill>
                <a:schemeClr val="lt1"/>
              </a:solidFill>
              <a:latin typeface="Times New Roman"/>
              <a:ea typeface="Times New Roman"/>
              <a:cs typeface="Times New Roman"/>
              <a:sym typeface="Times New Roman"/>
            </a:endParaRPr>
          </a:p>
        </p:txBody>
      </p:sp>
      <p:sp>
        <p:nvSpPr>
          <p:cNvPr id="333" name="Google Shape;333;p34"/>
          <p:cNvSpPr txBox="1"/>
          <p:nvPr/>
        </p:nvSpPr>
        <p:spPr>
          <a:xfrm>
            <a:off x="4023755" y="6351786"/>
            <a:ext cx="1134654" cy="461665"/>
          </a:xfrm>
          <a:prstGeom prst="rect">
            <a:avLst/>
          </a:prstGeom>
          <a:solidFill>
            <a:schemeClr val="accent6"/>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400">
                <a:solidFill>
                  <a:schemeClr val="lt1"/>
                </a:solidFill>
                <a:latin typeface="Times New Roman"/>
                <a:ea typeface="Times New Roman"/>
                <a:cs typeface="Times New Roman"/>
                <a:sym typeface="Times New Roman"/>
              </a:rPr>
              <a:t>c)</a:t>
            </a:r>
            <a:endParaRPr b="1" sz="2400">
              <a:solidFill>
                <a:schemeClr val="lt1"/>
              </a:solidFill>
              <a:latin typeface="Times New Roman"/>
              <a:ea typeface="Times New Roman"/>
              <a:cs typeface="Times New Roman"/>
              <a:sym typeface="Times New Roman"/>
            </a:endParaRPr>
          </a:p>
        </p:txBody>
      </p:sp>
      <p:cxnSp>
        <p:nvCxnSpPr>
          <p:cNvPr id="334" name="Google Shape;334;p34"/>
          <p:cNvCxnSpPr/>
          <p:nvPr/>
        </p:nvCxnSpPr>
        <p:spPr>
          <a:xfrm>
            <a:off x="3584975" y="6593241"/>
            <a:ext cx="292231" cy="0"/>
          </a:xfrm>
          <a:prstGeom prst="straightConnector1">
            <a:avLst/>
          </a:prstGeom>
          <a:noFill/>
          <a:ln cap="flat" cmpd="sng" w="19050">
            <a:solidFill>
              <a:schemeClr val="accent6"/>
            </a:solidFill>
            <a:prstDash val="solid"/>
            <a:miter lim="800000"/>
            <a:headEnd len="sm" w="sm" type="none"/>
            <a:tailEnd len="med" w="med" type="triangle"/>
          </a:ln>
        </p:spPr>
      </p:cxnSp>
      <p:sp>
        <p:nvSpPr>
          <p:cNvPr id="335" name="Google Shape;335;p34"/>
          <p:cNvSpPr txBox="1"/>
          <p:nvPr/>
        </p:nvSpPr>
        <p:spPr>
          <a:xfrm>
            <a:off x="0" y="511220"/>
            <a:ext cx="9107557" cy="209288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400"/>
              <a:buFont typeface="Times New Roman"/>
              <a:buNone/>
            </a:pPr>
            <a:r>
              <a:rPr lang="en-US" sz="2400">
                <a:solidFill>
                  <a:schemeClr val="dk1"/>
                </a:solidFill>
                <a:latin typeface="Times New Roman"/>
                <a:ea typeface="Times New Roman"/>
                <a:cs typeface="Times New Roman"/>
                <a:sym typeface="Times New Roman"/>
              </a:rPr>
              <a:t>The last layer of ANN is linear for ________ and softmax for ________.</a:t>
            </a:r>
            <a:endParaRPr/>
          </a:p>
          <a:p>
            <a:pPr indent="-457200" lvl="0" marL="457200" marR="0" rtl="0" algn="l">
              <a:spcBef>
                <a:spcPts val="1200"/>
              </a:spcBef>
              <a:spcAft>
                <a:spcPts val="0"/>
              </a:spcAft>
              <a:buClr>
                <a:schemeClr val="dk1"/>
              </a:buClr>
              <a:buSzPts val="1800"/>
              <a:buFont typeface="Calibri"/>
              <a:buAutoNum type="alphaLcParenR"/>
            </a:pPr>
            <a:r>
              <a:rPr lang="en-US" sz="2400">
                <a:solidFill>
                  <a:schemeClr val="dk1"/>
                </a:solidFill>
                <a:latin typeface="Times New Roman"/>
                <a:ea typeface="Times New Roman"/>
                <a:cs typeface="Times New Roman"/>
                <a:sym typeface="Times New Roman"/>
              </a:rPr>
              <a:t>Regression, Regression</a:t>
            </a:r>
            <a:endParaRPr/>
          </a:p>
          <a:p>
            <a:pPr indent="-457200" lvl="0" marL="457200" marR="0" rtl="0" algn="l">
              <a:spcBef>
                <a:spcPts val="0"/>
              </a:spcBef>
              <a:spcAft>
                <a:spcPts val="0"/>
              </a:spcAft>
              <a:buClr>
                <a:schemeClr val="dk1"/>
              </a:buClr>
              <a:buSzPts val="1800"/>
              <a:buFont typeface="Calibri"/>
              <a:buAutoNum type="alphaLcParenR"/>
            </a:pPr>
            <a:r>
              <a:rPr lang="en-US" sz="2400">
                <a:solidFill>
                  <a:schemeClr val="dk1"/>
                </a:solidFill>
                <a:latin typeface="Times New Roman"/>
                <a:ea typeface="Times New Roman"/>
                <a:cs typeface="Times New Roman"/>
                <a:sym typeface="Times New Roman"/>
              </a:rPr>
              <a:t>Classification, Classification</a:t>
            </a:r>
            <a:endParaRPr/>
          </a:p>
          <a:p>
            <a:pPr indent="-457200" lvl="0" marL="457200" marR="0" rtl="0" algn="l">
              <a:spcBef>
                <a:spcPts val="0"/>
              </a:spcBef>
              <a:spcAft>
                <a:spcPts val="0"/>
              </a:spcAft>
              <a:buClr>
                <a:schemeClr val="dk1"/>
              </a:buClr>
              <a:buSzPts val="1800"/>
              <a:buFont typeface="Calibri"/>
              <a:buAutoNum type="alphaLcParenR"/>
            </a:pPr>
            <a:r>
              <a:rPr lang="en-US" sz="2400">
                <a:solidFill>
                  <a:schemeClr val="dk1"/>
                </a:solidFill>
                <a:latin typeface="Times New Roman"/>
                <a:ea typeface="Times New Roman"/>
                <a:cs typeface="Times New Roman"/>
                <a:sym typeface="Times New Roman"/>
              </a:rPr>
              <a:t>Regression, Classification</a:t>
            </a:r>
            <a:endParaRPr/>
          </a:p>
          <a:p>
            <a:pPr indent="-457200" lvl="0" marL="457200" marR="0" rtl="0" algn="l">
              <a:spcBef>
                <a:spcPts val="0"/>
              </a:spcBef>
              <a:spcAft>
                <a:spcPts val="0"/>
              </a:spcAft>
              <a:buClr>
                <a:schemeClr val="dk1"/>
              </a:buClr>
              <a:buSzPts val="1800"/>
              <a:buFont typeface="Calibri"/>
              <a:buAutoNum type="alphaLcParenR"/>
            </a:pPr>
            <a:r>
              <a:rPr lang="en-US" sz="2400">
                <a:solidFill>
                  <a:schemeClr val="dk1"/>
                </a:solidFill>
                <a:latin typeface="Times New Roman"/>
                <a:ea typeface="Times New Roman"/>
                <a:cs typeface="Times New Roman"/>
                <a:sym typeface="Times New Roman"/>
              </a:rPr>
              <a:t>Classification, Regression`</a:t>
            </a:r>
            <a:endParaRPr/>
          </a:p>
        </p:txBody>
      </p:sp>
      <p:grpSp>
        <p:nvGrpSpPr>
          <p:cNvPr id="336" name="Google Shape;336;p34"/>
          <p:cNvGrpSpPr/>
          <p:nvPr/>
        </p:nvGrpSpPr>
        <p:grpSpPr>
          <a:xfrm>
            <a:off x="672547" y="3429000"/>
            <a:ext cx="8739810" cy="2801752"/>
            <a:chOff x="422184" y="3210307"/>
            <a:chExt cx="9657979" cy="3261178"/>
          </a:xfrm>
        </p:grpSpPr>
        <p:grpSp>
          <p:nvGrpSpPr>
            <p:cNvPr id="337" name="Google Shape;337;p34"/>
            <p:cNvGrpSpPr/>
            <p:nvPr/>
          </p:nvGrpSpPr>
          <p:grpSpPr>
            <a:xfrm>
              <a:off x="5387008" y="3210307"/>
              <a:ext cx="4693155" cy="3261178"/>
              <a:chOff x="5387008" y="3210307"/>
              <a:chExt cx="4693155" cy="3261178"/>
            </a:xfrm>
          </p:grpSpPr>
          <p:pic>
            <p:nvPicPr>
              <p:cNvPr id="338" name="Google Shape;338;p34"/>
              <p:cNvPicPr preferRelativeResize="0"/>
              <p:nvPr/>
            </p:nvPicPr>
            <p:blipFill rotWithShape="1">
              <a:blip r:embed="rId3">
                <a:alphaModFix/>
              </a:blip>
              <a:srcRect b="0" l="0" r="0" t="0"/>
              <a:stretch/>
            </p:blipFill>
            <p:spPr>
              <a:xfrm>
                <a:off x="5387008" y="3210307"/>
                <a:ext cx="4693155" cy="2535272"/>
              </a:xfrm>
              <a:prstGeom prst="rect">
                <a:avLst/>
              </a:prstGeom>
              <a:noFill/>
              <a:ln>
                <a:noFill/>
              </a:ln>
            </p:spPr>
          </p:pic>
          <p:pic>
            <p:nvPicPr>
              <p:cNvPr id="339" name="Google Shape;339;p34"/>
              <p:cNvPicPr preferRelativeResize="0"/>
              <p:nvPr/>
            </p:nvPicPr>
            <p:blipFill rotWithShape="1">
              <a:blip r:embed="rId4">
                <a:alphaModFix/>
              </a:blip>
              <a:srcRect b="0" l="0" r="0" t="0"/>
              <a:stretch/>
            </p:blipFill>
            <p:spPr>
              <a:xfrm>
                <a:off x="8120270" y="5848255"/>
                <a:ext cx="1461051" cy="623230"/>
              </a:xfrm>
              <a:prstGeom prst="rect">
                <a:avLst/>
              </a:prstGeom>
              <a:noFill/>
              <a:ln>
                <a:noFill/>
              </a:ln>
            </p:spPr>
          </p:pic>
          <p:pic>
            <p:nvPicPr>
              <p:cNvPr id="340" name="Google Shape;340;p34"/>
              <p:cNvPicPr preferRelativeResize="0"/>
              <p:nvPr/>
            </p:nvPicPr>
            <p:blipFill rotWithShape="1">
              <a:blip r:embed="rId5">
                <a:alphaModFix/>
              </a:blip>
              <a:srcRect b="0" l="0" r="0" t="0"/>
              <a:stretch/>
            </p:blipFill>
            <p:spPr>
              <a:xfrm>
                <a:off x="5774473" y="5823695"/>
                <a:ext cx="1609950" cy="647790"/>
              </a:xfrm>
              <a:prstGeom prst="rect">
                <a:avLst/>
              </a:prstGeom>
              <a:noFill/>
              <a:ln>
                <a:noFill/>
              </a:ln>
            </p:spPr>
          </p:pic>
        </p:grpSp>
        <p:pic>
          <p:nvPicPr>
            <p:cNvPr id="341" name="Google Shape;341;p34"/>
            <p:cNvPicPr preferRelativeResize="0"/>
            <p:nvPr/>
          </p:nvPicPr>
          <p:blipFill rotWithShape="1">
            <a:blip r:embed="rId6">
              <a:alphaModFix/>
            </a:blip>
            <a:srcRect b="0" l="0" r="0" t="0"/>
            <a:stretch/>
          </p:blipFill>
          <p:spPr>
            <a:xfrm>
              <a:off x="422184" y="3618176"/>
              <a:ext cx="3884957" cy="2529414"/>
            </a:xfrm>
            <a:prstGeom prst="rect">
              <a:avLst/>
            </a:prstGeom>
            <a:noFill/>
            <a:ln>
              <a:noFill/>
            </a:ln>
          </p:spPr>
        </p:pic>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1"/>
                                        </p:tgtEl>
                                        <p:attrNameLst>
                                          <p:attrName>style.visibility</p:attrName>
                                        </p:attrNameLst>
                                      </p:cBhvr>
                                      <p:to>
                                        <p:strVal val="visible"/>
                                      </p:to>
                                    </p:set>
                                    <p:animEffect filter="fade" transition="in">
                                      <p:cBhvr>
                                        <p:cTn dur="1000"/>
                                        <p:tgtEl>
                                          <p:spTgt spid="33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6"/>
                                        </p:tgtEl>
                                        <p:attrNameLst>
                                          <p:attrName>style.visibility</p:attrName>
                                        </p:attrNameLst>
                                      </p:cBhvr>
                                      <p:to>
                                        <p:strVal val="visible"/>
                                      </p:to>
                                    </p:set>
                                    <p:animEffect filter="fade" transition="in">
                                      <p:cBhvr>
                                        <p:cTn dur="1000"/>
                                        <p:tgtEl>
                                          <p:spTgt spid="33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3"/>
                                        </p:tgtEl>
                                        <p:attrNameLst>
                                          <p:attrName>style.visibility</p:attrName>
                                        </p:attrNameLst>
                                      </p:cBhvr>
                                      <p:to>
                                        <p:strVal val="visible"/>
                                      </p:to>
                                    </p:set>
                                    <p:animEffect filter="fade" transition="in">
                                      <p:cBhvr>
                                        <p:cTn dur="1000"/>
                                        <p:tgtEl>
                                          <p:spTgt spid="333"/>
                                        </p:tgtEl>
                                      </p:cBhvr>
                                    </p:animEffect>
                                  </p:childTnLst>
                                </p:cTn>
                              </p:par>
                              <p:par>
                                <p:cTn fill="hold" nodeType="withEffect" presetClass="entr" presetID="10" presetSubtype="0">
                                  <p:stCondLst>
                                    <p:cond delay="0"/>
                                  </p:stCondLst>
                                  <p:childTnLst>
                                    <p:set>
                                      <p:cBhvr>
                                        <p:cTn dur="1" fill="hold">
                                          <p:stCondLst>
                                            <p:cond delay="0"/>
                                          </p:stCondLst>
                                        </p:cTn>
                                        <p:tgtEl>
                                          <p:spTgt spid="334"/>
                                        </p:tgtEl>
                                        <p:attrNameLst>
                                          <p:attrName>style.visibility</p:attrName>
                                        </p:attrNameLst>
                                      </p:cBhvr>
                                      <p:to>
                                        <p:strVal val="visible"/>
                                      </p:to>
                                    </p:set>
                                    <p:animEffect filter="fade" transition="in">
                                      <p:cBhvr>
                                        <p:cTn dur="1000"/>
                                        <p:tgtEl>
                                          <p:spTgt spid="334"/>
                                        </p:tgtEl>
                                      </p:cBhvr>
                                    </p:animEffect>
                                  </p:childTnLst>
                                </p:cTn>
                              </p:par>
                              <p:par>
                                <p:cTn fill="hold" nodeType="withEffect" presetClass="entr" presetID="10" presetSubtype="0">
                                  <p:stCondLst>
                                    <p:cond delay="0"/>
                                  </p:stCondLst>
                                  <p:childTnLst>
                                    <p:set>
                                      <p:cBhvr>
                                        <p:cTn dur="1" fill="hold">
                                          <p:stCondLst>
                                            <p:cond delay="0"/>
                                          </p:stCondLst>
                                        </p:cTn>
                                        <p:tgtEl>
                                          <p:spTgt spid="332"/>
                                        </p:tgtEl>
                                        <p:attrNameLst>
                                          <p:attrName>style.visibility</p:attrName>
                                        </p:attrNameLst>
                                      </p:cBhvr>
                                      <p:to>
                                        <p:strVal val="visible"/>
                                      </p:to>
                                    </p:set>
                                    <p:animEffect filter="fade" transition="in">
                                      <p:cBhvr>
                                        <p:cTn dur="1000"/>
                                        <p:tgtEl>
                                          <p:spTgt spid="33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35"/>
          <p:cNvSpPr txBox="1"/>
          <p:nvPr/>
        </p:nvSpPr>
        <p:spPr>
          <a:xfrm>
            <a:off x="0" y="4673"/>
            <a:ext cx="2564090" cy="461665"/>
          </a:xfrm>
          <a:prstGeom prst="rect">
            <a:avLst/>
          </a:prstGeom>
          <a:solidFill>
            <a:srgbClr val="FF0000"/>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400">
                <a:solidFill>
                  <a:schemeClr val="lt1"/>
                </a:solidFill>
                <a:latin typeface="Times New Roman"/>
                <a:ea typeface="Times New Roman"/>
                <a:cs typeface="Times New Roman"/>
                <a:sym typeface="Times New Roman"/>
              </a:rPr>
              <a:t>QUESTION 10</a:t>
            </a:r>
            <a:endParaRPr b="1" sz="2400">
              <a:solidFill>
                <a:schemeClr val="lt1"/>
              </a:solidFill>
              <a:latin typeface="Times New Roman"/>
              <a:ea typeface="Times New Roman"/>
              <a:cs typeface="Times New Roman"/>
              <a:sym typeface="Times New Roman"/>
            </a:endParaRPr>
          </a:p>
        </p:txBody>
      </p:sp>
      <p:sp>
        <p:nvSpPr>
          <p:cNvPr id="348" name="Google Shape;348;p35"/>
          <p:cNvSpPr txBox="1"/>
          <p:nvPr/>
        </p:nvSpPr>
        <p:spPr>
          <a:xfrm>
            <a:off x="69367" y="595948"/>
            <a:ext cx="12036285" cy="2847126"/>
          </a:xfrm>
          <a:prstGeom prst="rect">
            <a:avLst/>
          </a:prstGeom>
          <a:noFill/>
          <a:ln>
            <a:noFill/>
          </a:ln>
        </p:spPr>
        <p:txBody>
          <a:bodyPr anchorCtr="0" anchor="t" bIns="45700" lIns="91425" spcFirstLastPara="1" rIns="91425" wrap="square" tIns="45700">
            <a:spAutoFit/>
          </a:bodyPr>
          <a:lstStyle/>
          <a:p>
            <a:pPr indent="0" lvl="0" marL="0" marR="0" rtl="0" algn="l">
              <a:lnSpc>
                <a:spcPct val="107000"/>
              </a:lnSpc>
              <a:spcBef>
                <a:spcPts val="0"/>
              </a:spcBef>
              <a:spcAft>
                <a:spcPts val="0"/>
              </a:spcAft>
              <a:buNone/>
            </a:pPr>
            <a:r>
              <a:rPr lang="en-US" sz="2400">
                <a:solidFill>
                  <a:schemeClr val="dk1"/>
                </a:solidFill>
                <a:latin typeface="Times New Roman"/>
                <a:ea typeface="Times New Roman"/>
                <a:cs typeface="Times New Roman"/>
                <a:sym typeface="Times New Roman"/>
              </a:rPr>
              <a:t>Which among the following statements is (are) true?</a:t>
            </a:r>
            <a:endParaRPr/>
          </a:p>
          <a:p>
            <a:pPr indent="0" lvl="0" marL="0" marR="0" rtl="0" algn="l">
              <a:lnSpc>
                <a:spcPct val="107000"/>
              </a:lnSpc>
              <a:spcBef>
                <a:spcPts val="800"/>
              </a:spcBef>
              <a:spcAft>
                <a:spcPts val="0"/>
              </a:spcAft>
              <a:buNone/>
            </a:pPr>
            <a:r>
              <a:rPr lang="en-US" sz="2400">
                <a:solidFill>
                  <a:schemeClr val="dk1"/>
                </a:solidFill>
                <a:latin typeface="Times New Roman"/>
                <a:ea typeface="Times New Roman"/>
                <a:cs typeface="Times New Roman"/>
                <a:sym typeface="Times New Roman"/>
              </a:rPr>
              <a:t>a) MAP estimates suffer more from overfitting than maximum likelihood estimates. </a:t>
            </a:r>
            <a:endParaRPr/>
          </a:p>
          <a:p>
            <a:pPr indent="0" lvl="0" marL="0" marR="0" rtl="0" algn="l">
              <a:lnSpc>
                <a:spcPct val="107000"/>
              </a:lnSpc>
              <a:spcBef>
                <a:spcPts val="800"/>
              </a:spcBef>
              <a:spcAft>
                <a:spcPts val="0"/>
              </a:spcAft>
              <a:buNone/>
            </a:pPr>
            <a:r>
              <a:rPr lang="en-US" sz="2400">
                <a:solidFill>
                  <a:schemeClr val="dk1"/>
                </a:solidFill>
                <a:latin typeface="Times New Roman"/>
                <a:ea typeface="Times New Roman"/>
                <a:cs typeface="Times New Roman"/>
                <a:sym typeface="Times New Roman"/>
              </a:rPr>
              <a:t>b) MAP estimates are equivalent to the ML estimates when the prior used in the MAP is a uniform prior over the parameter space. </a:t>
            </a:r>
            <a:endParaRPr/>
          </a:p>
          <a:p>
            <a:pPr indent="0" lvl="0" marL="0" marR="0" rtl="0" algn="l">
              <a:lnSpc>
                <a:spcPct val="107000"/>
              </a:lnSpc>
              <a:spcBef>
                <a:spcPts val="800"/>
              </a:spcBef>
              <a:spcAft>
                <a:spcPts val="0"/>
              </a:spcAft>
              <a:buNone/>
            </a:pPr>
            <a:r>
              <a:rPr lang="en-US" sz="2400">
                <a:solidFill>
                  <a:schemeClr val="dk1"/>
                </a:solidFill>
                <a:latin typeface="Times New Roman"/>
                <a:ea typeface="Times New Roman"/>
                <a:cs typeface="Times New Roman"/>
                <a:sym typeface="Times New Roman"/>
              </a:rPr>
              <a:t>c) Both (a) and (b)</a:t>
            </a:r>
            <a:endParaRPr/>
          </a:p>
          <a:p>
            <a:pPr indent="0" lvl="0" marL="0" marR="0" rtl="0" algn="l">
              <a:lnSpc>
                <a:spcPct val="107000"/>
              </a:lnSpc>
              <a:spcBef>
                <a:spcPts val="800"/>
              </a:spcBef>
              <a:spcAft>
                <a:spcPts val="0"/>
              </a:spcAft>
              <a:buNone/>
            </a:pPr>
            <a:r>
              <a:rPr lang="en-US" sz="2400">
                <a:solidFill>
                  <a:schemeClr val="dk1"/>
                </a:solidFill>
                <a:latin typeface="Times New Roman"/>
                <a:ea typeface="Times New Roman"/>
                <a:cs typeface="Times New Roman"/>
                <a:sym typeface="Times New Roman"/>
              </a:rPr>
              <a:t>d) None of the above</a:t>
            </a:r>
            <a:endParaRPr/>
          </a:p>
        </p:txBody>
      </p:sp>
      <p:sp>
        <p:nvSpPr>
          <p:cNvPr id="349" name="Google Shape;349;p35"/>
          <p:cNvSpPr txBox="1"/>
          <p:nvPr/>
        </p:nvSpPr>
        <p:spPr>
          <a:xfrm>
            <a:off x="69367" y="3432733"/>
            <a:ext cx="2564090" cy="461665"/>
          </a:xfrm>
          <a:prstGeom prst="rect">
            <a:avLst/>
          </a:prstGeom>
          <a:solidFill>
            <a:srgbClr val="2E75B5"/>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400">
                <a:solidFill>
                  <a:schemeClr val="lt1"/>
                </a:solidFill>
                <a:latin typeface="Times New Roman"/>
                <a:ea typeface="Times New Roman"/>
                <a:cs typeface="Times New Roman"/>
                <a:sym typeface="Times New Roman"/>
              </a:rPr>
              <a:t>SOLUTION 10</a:t>
            </a:r>
            <a:endParaRPr b="1" sz="2400">
              <a:solidFill>
                <a:schemeClr val="lt1"/>
              </a:solidFill>
              <a:latin typeface="Times New Roman"/>
              <a:ea typeface="Times New Roman"/>
              <a:cs typeface="Times New Roman"/>
              <a:sym typeface="Times New Roman"/>
            </a:endParaRPr>
          </a:p>
        </p:txBody>
      </p:sp>
      <p:sp>
        <p:nvSpPr>
          <p:cNvPr id="350" name="Google Shape;350;p35"/>
          <p:cNvSpPr txBox="1"/>
          <p:nvPr/>
        </p:nvSpPr>
        <p:spPr>
          <a:xfrm>
            <a:off x="-1" y="6351787"/>
            <a:ext cx="3756991" cy="461665"/>
          </a:xfrm>
          <a:prstGeom prst="rect">
            <a:avLst/>
          </a:prstGeom>
          <a:solidFill>
            <a:srgbClr val="548135"/>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400">
                <a:solidFill>
                  <a:schemeClr val="lt1"/>
                </a:solidFill>
                <a:latin typeface="Times New Roman"/>
                <a:ea typeface="Times New Roman"/>
                <a:cs typeface="Times New Roman"/>
                <a:sym typeface="Times New Roman"/>
              </a:rPr>
              <a:t>CORRECT ANSWER 10</a:t>
            </a:r>
            <a:endParaRPr b="1" sz="2400">
              <a:solidFill>
                <a:schemeClr val="lt1"/>
              </a:solidFill>
              <a:latin typeface="Times New Roman"/>
              <a:ea typeface="Times New Roman"/>
              <a:cs typeface="Times New Roman"/>
              <a:sym typeface="Times New Roman"/>
            </a:endParaRPr>
          </a:p>
        </p:txBody>
      </p:sp>
      <p:sp>
        <p:nvSpPr>
          <p:cNvPr id="351" name="Google Shape;351;p35"/>
          <p:cNvSpPr txBox="1"/>
          <p:nvPr/>
        </p:nvSpPr>
        <p:spPr>
          <a:xfrm>
            <a:off x="4401442" y="6362408"/>
            <a:ext cx="1065080" cy="461665"/>
          </a:xfrm>
          <a:prstGeom prst="rect">
            <a:avLst/>
          </a:prstGeom>
          <a:solidFill>
            <a:schemeClr val="accent6"/>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400">
                <a:solidFill>
                  <a:schemeClr val="lt1"/>
                </a:solidFill>
                <a:latin typeface="Times New Roman"/>
                <a:ea typeface="Times New Roman"/>
                <a:cs typeface="Times New Roman"/>
                <a:sym typeface="Times New Roman"/>
              </a:rPr>
              <a:t>b)</a:t>
            </a:r>
            <a:endParaRPr b="1" sz="2400">
              <a:solidFill>
                <a:schemeClr val="lt1"/>
              </a:solidFill>
              <a:latin typeface="Times New Roman"/>
              <a:ea typeface="Times New Roman"/>
              <a:cs typeface="Times New Roman"/>
              <a:sym typeface="Times New Roman"/>
            </a:endParaRPr>
          </a:p>
        </p:txBody>
      </p:sp>
      <p:cxnSp>
        <p:nvCxnSpPr>
          <p:cNvPr id="352" name="Google Shape;352;p35"/>
          <p:cNvCxnSpPr/>
          <p:nvPr/>
        </p:nvCxnSpPr>
        <p:spPr>
          <a:xfrm>
            <a:off x="3952723" y="6593240"/>
            <a:ext cx="292231" cy="0"/>
          </a:xfrm>
          <a:prstGeom prst="straightConnector1">
            <a:avLst/>
          </a:prstGeom>
          <a:noFill/>
          <a:ln cap="flat" cmpd="sng" w="19050">
            <a:solidFill>
              <a:schemeClr val="accent6"/>
            </a:solidFill>
            <a:prstDash val="solid"/>
            <a:miter lim="800000"/>
            <a:headEnd len="sm" w="sm" type="none"/>
            <a:tailEnd len="med" w="med" type="triangle"/>
          </a:ln>
        </p:spPr>
      </p:cxnSp>
      <p:grpSp>
        <p:nvGrpSpPr>
          <p:cNvPr id="353" name="Google Shape;353;p35"/>
          <p:cNvGrpSpPr/>
          <p:nvPr/>
        </p:nvGrpSpPr>
        <p:grpSpPr>
          <a:xfrm>
            <a:off x="202796" y="3921667"/>
            <a:ext cx="11457933" cy="2440741"/>
            <a:chOff x="202796" y="3921667"/>
            <a:chExt cx="11457933" cy="2440741"/>
          </a:xfrm>
        </p:grpSpPr>
        <p:grpSp>
          <p:nvGrpSpPr>
            <p:cNvPr id="354" name="Google Shape;354;p35"/>
            <p:cNvGrpSpPr/>
            <p:nvPr/>
          </p:nvGrpSpPr>
          <p:grpSpPr>
            <a:xfrm>
              <a:off x="202796" y="4109260"/>
              <a:ext cx="5630776" cy="2028183"/>
              <a:chOff x="153100" y="4122434"/>
              <a:chExt cx="5630776" cy="2028183"/>
            </a:xfrm>
          </p:grpSpPr>
          <p:pic>
            <p:nvPicPr>
              <p:cNvPr id="355" name="Google Shape;355;p35"/>
              <p:cNvPicPr preferRelativeResize="0"/>
              <p:nvPr/>
            </p:nvPicPr>
            <p:blipFill rotWithShape="1">
              <a:blip r:embed="rId3">
                <a:alphaModFix/>
              </a:blip>
              <a:srcRect b="0" l="0" r="0" t="0"/>
              <a:stretch/>
            </p:blipFill>
            <p:spPr>
              <a:xfrm>
                <a:off x="153100" y="4122434"/>
                <a:ext cx="5630776" cy="760916"/>
              </a:xfrm>
              <a:prstGeom prst="rect">
                <a:avLst/>
              </a:prstGeom>
              <a:noFill/>
              <a:ln>
                <a:noFill/>
              </a:ln>
            </p:spPr>
          </p:pic>
          <p:pic>
            <p:nvPicPr>
              <p:cNvPr id="356" name="Google Shape;356;p35"/>
              <p:cNvPicPr preferRelativeResize="0"/>
              <p:nvPr/>
            </p:nvPicPr>
            <p:blipFill rotWithShape="1">
              <a:blip r:embed="rId4">
                <a:alphaModFix/>
              </a:blip>
              <a:srcRect b="0" l="0" r="0" t="0"/>
              <a:stretch/>
            </p:blipFill>
            <p:spPr>
              <a:xfrm>
                <a:off x="153100" y="4883350"/>
                <a:ext cx="5630776" cy="1267267"/>
              </a:xfrm>
              <a:prstGeom prst="rect">
                <a:avLst/>
              </a:prstGeom>
              <a:noFill/>
              <a:ln>
                <a:noFill/>
              </a:ln>
            </p:spPr>
          </p:pic>
        </p:grpSp>
        <p:pic>
          <p:nvPicPr>
            <p:cNvPr id="357" name="Google Shape;357;p35"/>
            <p:cNvPicPr preferRelativeResize="0"/>
            <p:nvPr/>
          </p:nvPicPr>
          <p:blipFill rotWithShape="1">
            <a:blip r:embed="rId5">
              <a:alphaModFix/>
            </a:blip>
            <a:srcRect b="0" l="0" r="0" t="0"/>
            <a:stretch/>
          </p:blipFill>
          <p:spPr>
            <a:xfrm>
              <a:off x="6358430" y="3921667"/>
              <a:ext cx="5302299" cy="2440741"/>
            </a:xfrm>
            <a:prstGeom prst="rect">
              <a:avLst/>
            </a:prstGeom>
            <a:noFill/>
            <a:ln>
              <a:noFill/>
            </a:ln>
          </p:spPr>
        </p:pic>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9"/>
                                        </p:tgtEl>
                                        <p:attrNameLst>
                                          <p:attrName>style.visibility</p:attrName>
                                        </p:attrNameLst>
                                      </p:cBhvr>
                                      <p:to>
                                        <p:strVal val="visible"/>
                                      </p:to>
                                    </p:set>
                                    <p:animEffect filter="fade" transition="in">
                                      <p:cBhvr>
                                        <p:cTn dur="1000"/>
                                        <p:tgtEl>
                                          <p:spTgt spid="34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3"/>
                                        </p:tgtEl>
                                        <p:attrNameLst>
                                          <p:attrName>style.visibility</p:attrName>
                                        </p:attrNameLst>
                                      </p:cBhvr>
                                      <p:to>
                                        <p:strVal val="visible"/>
                                      </p:to>
                                    </p:set>
                                    <p:animEffect filter="fade" transition="in">
                                      <p:cBhvr>
                                        <p:cTn dur="1000"/>
                                        <p:tgtEl>
                                          <p:spTgt spid="35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1"/>
                                        </p:tgtEl>
                                        <p:attrNameLst>
                                          <p:attrName>style.visibility</p:attrName>
                                        </p:attrNameLst>
                                      </p:cBhvr>
                                      <p:to>
                                        <p:strVal val="visible"/>
                                      </p:to>
                                    </p:set>
                                    <p:animEffect filter="fade" transition="in">
                                      <p:cBhvr>
                                        <p:cTn dur="1000"/>
                                        <p:tgtEl>
                                          <p:spTgt spid="351"/>
                                        </p:tgtEl>
                                      </p:cBhvr>
                                    </p:animEffect>
                                  </p:childTnLst>
                                </p:cTn>
                              </p:par>
                              <p:par>
                                <p:cTn fill="hold" nodeType="withEffect" presetClass="entr" presetID="10" presetSubtype="0">
                                  <p:stCondLst>
                                    <p:cond delay="0"/>
                                  </p:stCondLst>
                                  <p:childTnLst>
                                    <p:set>
                                      <p:cBhvr>
                                        <p:cTn dur="1" fill="hold">
                                          <p:stCondLst>
                                            <p:cond delay="0"/>
                                          </p:stCondLst>
                                        </p:cTn>
                                        <p:tgtEl>
                                          <p:spTgt spid="352"/>
                                        </p:tgtEl>
                                        <p:attrNameLst>
                                          <p:attrName>style.visibility</p:attrName>
                                        </p:attrNameLst>
                                      </p:cBhvr>
                                      <p:to>
                                        <p:strVal val="visible"/>
                                      </p:to>
                                    </p:set>
                                    <p:animEffect filter="fade" transition="in">
                                      <p:cBhvr>
                                        <p:cTn dur="1000"/>
                                        <p:tgtEl>
                                          <p:spTgt spid="352"/>
                                        </p:tgtEl>
                                      </p:cBhvr>
                                    </p:animEffect>
                                  </p:childTnLst>
                                </p:cTn>
                              </p:par>
                              <p:par>
                                <p:cTn fill="hold" nodeType="withEffect" presetClass="entr" presetID="10" presetSubtype="0">
                                  <p:stCondLst>
                                    <p:cond delay="0"/>
                                  </p:stCondLst>
                                  <p:childTnLst>
                                    <p:set>
                                      <p:cBhvr>
                                        <p:cTn dur="1" fill="hold">
                                          <p:stCondLst>
                                            <p:cond delay="0"/>
                                          </p:stCondLst>
                                        </p:cTn>
                                        <p:tgtEl>
                                          <p:spTgt spid="350"/>
                                        </p:tgtEl>
                                        <p:attrNameLst>
                                          <p:attrName>style.visibility</p:attrName>
                                        </p:attrNameLst>
                                      </p:cBhvr>
                                      <p:to>
                                        <p:strVal val="visible"/>
                                      </p:to>
                                    </p:set>
                                    <p:animEffect filter="fade" transition="in">
                                      <p:cBhvr>
                                        <p:cTn dur="1000"/>
                                        <p:tgtEl>
                                          <p:spTgt spid="35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15"/>
          <p:cNvSpPr txBox="1"/>
          <p:nvPr/>
        </p:nvSpPr>
        <p:spPr>
          <a:xfrm>
            <a:off x="4265397" y="82674"/>
            <a:ext cx="3039620" cy="461665"/>
          </a:xfrm>
          <a:prstGeom prst="rect">
            <a:avLst/>
          </a:prstGeom>
          <a:solidFill>
            <a:srgbClr val="1E4E79"/>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400">
                <a:solidFill>
                  <a:schemeClr val="lt1"/>
                </a:solidFill>
                <a:latin typeface="Times New Roman"/>
                <a:ea typeface="Times New Roman"/>
                <a:cs typeface="Times New Roman"/>
                <a:sym typeface="Times New Roman"/>
              </a:rPr>
              <a:t>Activation functions</a:t>
            </a:r>
            <a:endParaRPr/>
          </a:p>
        </p:txBody>
      </p:sp>
      <p:pic>
        <p:nvPicPr>
          <p:cNvPr id="112" name="Google Shape;112;p15"/>
          <p:cNvPicPr preferRelativeResize="0"/>
          <p:nvPr/>
        </p:nvPicPr>
        <p:blipFill rotWithShape="1">
          <a:blip r:embed="rId3">
            <a:alphaModFix/>
          </a:blip>
          <a:srcRect b="0" l="0" r="0" t="0"/>
          <a:stretch/>
        </p:blipFill>
        <p:spPr>
          <a:xfrm>
            <a:off x="32900" y="557200"/>
            <a:ext cx="3755598" cy="1897765"/>
          </a:xfrm>
          <a:prstGeom prst="rect">
            <a:avLst/>
          </a:prstGeom>
          <a:noFill/>
          <a:ln>
            <a:noFill/>
          </a:ln>
        </p:spPr>
      </p:pic>
      <p:grpSp>
        <p:nvGrpSpPr>
          <p:cNvPr id="113" name="Google Shape;113;p15"/>
          <p:cNvGrpSpPr/>
          <p:nvPr/>
        </p:nvGrpSpPr>
        <p:grpSpPr>
          <a:xfrm>
            <a:off x="4036553" y="561051"/>
            <a:ext cx="3497308" cy="1958624"/>
            <a:chOff x="3046049" y="551685"/>
            <a:chExt cx="10155067" cy="5687219"/>
          </a:xfrm>
        </p:grpSpPr>
        <p:pic>
          <p:nvPicPr>
            <p:cNvPr id="114" name="Google Shape;114;p15"/>
            <p:cNvPicPr preferRelativeResize="0"/>
            <p:nvPr/>
          </p:nvPicPr>
          <p:blipFill rotWithShape="1">
            <a:blip r:embed="rId4">
              <a:alphaModFix/>
            </a:blip>
            <a:srcRect b="0" l="0" r="0" t="0"/>
            <a:stretch/>
          </p:blipFill>
          <p:spPr>
            <a:xfrm>
              <a:off x="3046049" y="551685"/>
              <a:ext cx="10155067" cy="5687219"/>
            </a:xfrm>
            <a:prstGeom prst="rect">
              <a:avLst/>
            </a:prstGeom>
            <a:noFill/>
            <a:ln>
              <a:noFill/>
            </a:ln>
          </p:spPr>
        </p:pic>
        <p:pic>
          <p:nvPicPr>
            <p:cNvPr id="115" name="Google Shape;115;p15"/>
            <p:cNvPicPr preferRelativeResize="0"/>
            <p:nvPr/>
          </p:nvPicPr>
          <p:blipFill rotWithShape="1">
            <a:blip r:embed="rId3">
              <a:alphaModFix/>
            </a:blip>
            <a:srcRect b="9140" l="0" r="30655" t="73692"/>
            <a:stretch/>
          </p:blipFill>
          <p:spPr>
            <a:xfrm>
              <a:off x="3146541" y="648737"/>
              <a:ext cx="4546346" cy="378487"/>
            </a:xfrm>
            <a:prstGeom prst="rect">
              <a:avLst/>
            </a:prstGeom>
            <a:noFill/>
            <a:ln>
              <a:noFill/>
            </a:ln>
          </p:spPr>
        </p:pic>
      </p:grpSp>
      <p:pic>
        <p:nvPicPr>
          <p:cNvPr id="116" name="Google Shape;116;p15"/>
          <p:cNvPicPr preferRelativeResize="0"/>
          <p:nvPr/>
        </p:nvPicPr>
        <p:blipFill rotWithShape="1">
          <a:blip r:embed="rId5">
            <a:alphaModFix/>
          </a:blip>
          <a:srcRect b="0" l="0" r="0" t="0"/>
          <a:stretch/>
        </p:blipFill>
        <p:spPr>
          <a:xfrm>
            <a:off x="7959866" y="603349"/>
            <a:ext cx="3933960" cy="1874027"/>
          </a:xfrm>
          <a:prstGeom prst="rect">
            <a:avLst/>
          </a:prstGeom>
          <a:noFill/>
          <a:ln>
            <a:noFill/>
          </a:ln>
        </p:spPr>
      </p:pic>
      <p:pic>
        <p:nvPicPr>
          <p:cNvPr id="117" name="Google Shape;117;p15"/>
          <p:cNvPicPr preferRelativeResize="0"/>
          <p:nvPr/>
        </p:nvPicPr>
        <p:blipFill rotWithShape="1">
          <a:blip r:embed="rId6">
            <a:alphaModFix/>
          </a:blip>
          <a:srcRect b="0" l="0" r="0" t="0"/>
          <a:stretch/>
        </p:blipFill>
        <p:spPr>
          <a:xfrm>
            <a:off x="32900" y="2637359"/>
            <a:ext cx="3743888" cy="1874027"/>
          </a:xfrm>
          <a:prstGeom prst="rect">
            <a:avLst/>
          </a:prstGeom>
          <a:noFill/>
          <a:ln>
            <a:noFill/>
          </a:ln>
        </p:spPr>
      </p:pic>
      <p:pic>
        <p:nvPicPr>
          <p:cNvPr id="118" name="Google Shape;118;p15"/>
          <p:cNvPicPr preferRelativeResize="0"/>
          <p:nvPr/>
        </p:nvPicPr>
        <p:blipFill rotWithShape="1">
          <a:blip r:embed="rId7">
            <a:alphaModFix/>
          </a:blip>
          <a:srcRect b="0" l="0" r="0" t="0"/>
          <a:stretch/>
        </p:blipFill>
        <p:spPr>
          <a:xfrm>
            <a:off x="3988732" y="2757209"/>
            <a:ext cx="3545129" cy="1676291"/>
          </a:xfrm>
          <a:prstGeom prst="rect">
            <a:avLst/>
          </a:prstGeom>
          <a:noFill/>
          <a:ln>
            <a:noFill/>
          </a:ln>
        </p:spPr>
      </p:pic>
      <p:grpSp>
        <p:nvGrpSpPr>
          <p:cNvPr id="119" name="Google Shape;119;p15"/>
          <p:cNvGrpSpPr/>
          <p:nvPr/>
        </p:nvGrpSpPr>
        <p:grpSpPr>
          <a:xfrm>
            <a:off x="8017155" y="2637359"/>
            <a:ext cx="3743888" cy="1975043"/>
            <a:chOff x="914400" y="1972355"/>
            <a:chExt cx="12192000" cy="6431741"/>
          </a:xfrm>
        </p:grpSpPr>
        <p:pic>
          <p:nvPicPr>
            <p:cNvPr id="120" name="Google Shape;120;p15"/>
            <p:cNvPicPr preferRelativeResize="0"/>
            <p:nvPr/>
          </p:nvPicPr>
          <p:blipFill rotWithShape="1">
            <a:blip r:embed="rId8">
              <a:alphaModFix/>
            </a:blip>
            <a:srcRect b="0" l="0" r="0" t="0"/>
            <a:stretch/>
          </p:blipFill>
          <p:spPr>
            <a:xfrm>
              <a:off x="914400" y="1972355"/>
              <a:ext cx="12192000" cy="6431741"/>
            </a:xfrm>
            <a:prstGeom prst="rect">
              <a:avLst/>
            </a:prstGeom>
            <a:noFill/>
            <a:ln>
              <a:noFill/>
            </a:ln>
          </p:spPr>
        </p:pic>
        <p:pic>
          <p:nvPicPr>
            <p:cNvPr id="121" name="Google Shape;121;p15"/>
            <p:cNvPicPr preferRelativeResize="0"/>
            <p:nvPr/>
          </p:nvPicPr>
          <p:blipFill rotWithShape="1">
            <a:blip r:embed="rId3">
              <a:alphaModFix/>
            </a:blip>
            <a:srcRect b="9140" l="0" r="30655" t="73692"/>
            <a:stretch/>
          </p:blipFill>
          <p:spPr>
            <a:xfrm>
              <a:off x="965624" y="2018500"/>
              <a:ext cx="5623712" cy="468179"/>
            </a:xfrm>
            <a:prstGeom prst="rect">
              <a:avLst/>
            </a:prstGeom>
            <a:noFill/>
            <a:ln>
              <a:noFill/>
            </a:ln>
          </p:spPr>
        </p:pic>
      </p:grpSp>
      <p:pic>
        <p:nvPicPr>
          <p:cNvPr id="122" name="Google Shape;122;p15"/>
          <p:cNvPicPr preferRelativeResize="0"/>
          <p:nvPr/>
        </p:nvPicPr>
        <p:blipFill rotWithShape="1">
          <a:blip r:embed="rId9">
            <a:alphaModFix/>
          </a:blip>
          <a:srcRect b="0" l="0" r="0" t="0"/>
          <a:stretch/>
        </p:blipFill>
        <p:spPr>
          <a:xfrm>
            <a:off x="960131" y="4640412"/>
            <a:ext cx="4280452" cy="2103015"/>
          </a:xfrm>
          <a:prstGeom prst="rect">
            <a:avLst/>
          </a:prstGeom>
          <a:noFill/>
          <a:ln>
            <a:noFill/>
          </a:ln>
        </p:spPr>
      </p:pic>
      <p:pic>
        <p:nvPicPr>
          <p:cNvPr id="123" name="Google Shape;123;p15"/>
          <p:cNvPicPr preferRelativeResize="0"/>
          <p:nvPr/>
        </p:nvPicPr>
        <p:blipFill rotWithShape="1">
          <a:blip r:embed="rId10">
            <a:alphaModFix/>
          </a:blip>
          <a:srcRect b="0" l="0" r="0" t="0"/>
          <a:stretch/>
        </p:blipFill>
        <p:spPr>
          <a:xfrm>
            <a:off x="5761296" y="4640412"/>
            <a:ext cx="4175183" cy="204041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27" name="Shape 127"/>
        <p:cNvGrpSpPr/>
        <p:nvPr/>
      </p:nvGrpSpPr>
      <p:grpSpPr>
        <a:xfrm>
          <a:off x="0" y="0"/>
          <a:ext cx="0" cy="0"/>
          <a:chOff x="0" y="0"/>
          <a:chExt cx="0" cy="0"/>
        </a:xfrm>
      </p:grpSpPr>
      <p:sp>
        <p:nvSpPr>
          <p:cNvPr id="128" name="Google Shape;128;p16"/>
          <p:cNvSpPr txBox="1"/>
          <p:nvPr/>
        </p:nvSpPr>
        <p:spPr>
          <a:xfrm>
            <a:off x="3856744" y="35931"/>
            <a:ext cx="4127904" cy="461665"/>
          </a:xfrm>
          <a:prstGeom prst="rect">
            <a:avLst/>
          </a:prstGeom>
          <a:solidFill>
            <a:srgbClr val="1E4E79"/>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lt1"/>
                </a:solidFill>
                <a:latin typeface="Times New Roman"/>
                <a:ea typeface="Times New Roman"/>
                <a:cs typeface="Times New Roman"/>
                <a:sym typeface="Times New Roman"/>
              </a:rPr>
              <a:t>Neural network architectures</a:t>
            </a:r>
            <a:endParaRPr/>
          </a:p>
        </p:txBody>
      </p:sp>
      <p:grpSp>
        <p:nvGrpSpPr>
          <p:cNvPr id="129" name="Google Shape;129;p16"/>
          <p:cNvGrpSpPr/>
          <p:nvPr/>
        </p:nvGrpSpPr>
        <p:grpSpPr>
          <a:xfrm>
            <a:off x="318053" y="3653217"/>
            <a:ext cx="2513808" cy="2912598"/>
            <a:chOff x="476997" y="578873"/>
            <a:chExt cx="3269263" cy="3787898"/>
          </a:xfrm>
        </p:grpSpPr>
        <p:pic>
          <p:nvPicPr>
            <p:cNvPr id="130" name="Google Shape;130;p16"/>
            <p:cNvPicPr preferRelativeResize="0"/>
            <p:nvPr/>
          </p:nvPicPr>
          <p:blipFill rotWithShape="1">
            <a:blip r:embed="rId3">
              <a:alphaModFix/>
            </a:blip>
            <a:srcRect b="0" l="0" r="0" t="0"/>
            <a:stretch/>
          </p:blipFill>
          <p:spPr>
            <a:xfrm>
              <a:off x="476997" y="578873"/>
              <a:ext cx="3269263" cy="3589331"/>
            </a:xfrm>
            <a:prstGeom prst="rect">
              <a:avLst/>
            </a:prstGeom>
            <a:noFill/>
            <a:ln>
              <a:noFill/>
            </a:ln>
          </p:spPr>
        </p:pic>
        <p:pic>
          <p:nvPicPr>
            <p:cNvPr id="131" name="Google Shape;131;p16"/>
            <p:cNvPicPr preferRelativeResize="0"/>
            <p:nvPr/>
          </p:nvPicPr>
          <p:blipFill rotWithShape="1">
            <a:blip r:embed="rId4">
              <a:alphaModFix/>
            </a:blip>
            <a:srcRect b="0" l="0" r="0" t="0"/>
            <a:stretch/>
          </p:blipFill>
          <p:spPr>
            <a:xfrm>
              <a:off x="476997" y="4168204"/>
              <a:ext cx="3269263" cy="198567"/>
            </a:xfrm>
            <a:prstGeom prst="rect">
              <a:avLst/>
            </a:prstGeom>
            <a:noFill/>
            <a:ln>
              <a:noFill/>
            </a:ln>
          </p:spPr>
        </p:pic>
      </p:grpSp>
      <p:grpSp>
        <p:nvGrpSpPr>
          <p:cNvPr id="132" name="Google Shape;132;p16"/>
          <p:cNvGrpSpPr/>
          <p:nvPr/>
        </p:nvGrpSpPr>
        <p:grpSpPr>
          <a:xfrm>
            <a:off x="3240747" y="4049037"/>
            <a:ext cx="4179593" cy="2292561"/>
            <a:chOff x="5786129" y="578873"/>
            <a:chExt cx="5928874" cy="3229679"/>
          </a:xfrm>
        </p:grpSpPr>
        <p:pic>
          <p:nvPicPr>
            <p:cNvPr id="133" name="Google Shape;133;p16"/>
            <p:cNvPicPr preferRelativeResize="0"/>
            <p:nvPr/>
          </p:nvPicPr>
          <p:blipFill rotWithShape="1">
            <a:blip r:embed="rId5">
              <a:alphaModFix/>
            </a:blip>
            <a:srcRect b="0" l="0" r="0" t="0"/>
            <a:stretch/>
          </p:blipFill>
          <p:spPr>
            <a:xfrm>
              <a:off x="5786129" y="578873"/>
              <a:ext cx="5928874" cy="2850127"/>
            </a:xfrm>
            <a:prstGeom prst="rect">
              <a:avLst/>
            </a:prstGeom>
            <a:noFill/>
            <a:ln>
              <a:noFill/>
            </a:ln>
          </p:spPr>
        </p:pic>
        <p:pic>
          <p:nvPicPr>
            <p:cNvPr id="134" name="Google Shape;134;p16"/>
            <p:cNvPicPr preferRelativeResize="0"/>
            <p:nvPr/>
          </p:nvPicPr>
          <p:blipFill rotWithShape="1">
            <a:blip r:embed="rId6">
              <a:alphaModFix/>
            </a:blip>
            <a:srcRect b="0" l="0" r="0" t="0"/>
            <a:stretch/>
          </p:blipFill>
          <p:spPr>
            <a:xfrm>
              <a:off x="5786129" y="3429000"/>
              <a:ext cx="5928874" cy="379552"/>
            </a:xfrm>
            <a:prstGeom prst="rect">
              <a:avLst/>
            </a:prstGeom>
            <a:noFill/>
            <a:ln>
              <a:noFill/>
            </a:ln>
          </p:spPr>
        </p:pic>
      </p:grpSp>
      <p:grpSp>
        <p:nvGrpSpPr>
          <p:cNvPr id="135" name="Google Shape;135;p16"/>
          <p:cNvGrpSpPr/>
          <p:nvPr/>
        </p:nvGrpSpPr>
        <p:grpSpPr>
          <a:xfrm>
            <a:off x="7829226" y="3702256"/>
            <a:ext cx="4179593" cy="2787217"/>
            <a:chOff x="5786129" y="3564319"/>
            <a:chExt cx="4648603" cy="3161629"/>
          </a:xfrm>
        </p:grpSpPr>
        <p:pic>
          <p:nvPicPr>
            <p:cNvPr id="136" name="Google Shape;136;p16"/>
            <p:cNvPicPr preferRelativeResize="0"/>
            <p:nvPr/>
          </p:nvPicPr>
          <p:blipFill rotWithShape="1">
            <a:blip r:embed="rId7">
              <a:alphaModFix/>
            </a:blip>
            <a:srcRect b="0" l="0" r="0" t="0"/>
            <a:stretch/>
          </p:blipFill>
          <p:spPr>
            <a:xfrm>
              <a:off x="5786129" y="3564319"/>
              <a:ext cx="4648603" cy="2865368"/>
            </a:xfrm>
            <a:prstGeom prst="rect">
              <a:avLst/>
            </a:prstGeom>
            <a:noFill/>
            <a:ln>
              <a:noFill/>
            </a:ln>
          </p:spPr>
        </p:pic>
        <p:pic>
          <p:nvPicPr>
            <p:cNvPr id="137" name="Google Shape;137;p16"/>
            <p:cNvPicPr preferRelativeResize="0"/>
            <p:nvPr/>
          </p:nvPicPr>
          <p:blipFill rotWithShape="1">
            <a:blip r:embed="rId8">
              <a:alphaModFix/>
            </a:blip>
            <a:srcRect b="0" l="0" r="0" t="0"/>
            <a:stretch/>
          </p:blipFill>
          <p:spPr>
            <a:xfrm>
              <a:off x="5786129" y="6429687"/>
              <a:ext cx="4648603" cy="296261"/>
            </a:xfrm>
            <a:prstGeom prst="rect">
              <a:avLst/>
            </a:prstGeom>
            <a:noFill/>
            <a:ln>
              <a:noFill/>
            </a:ln>
          </p:spPr>
        </p:pic>
      </p:grpSp>
      <p:sp>
        <p:nvSpPr>
          <p:cNvPr id="138" name="Google Shape;138;p16"/>
          <p:cNvSpPr txBox="1"/>
          <p:nvPr/>
        </p:nvSpPr>
        <p:spPr>
          <a:xfrm>
            <a:off x="318053" y="827152"/>
            <a:ext cx="11205287" cy="2677656"/>
          </a:xfrm>
          <a:prstGeom prst="rect">
            <a:avLst/>
          </a:prstGeom>
          <a:noFill/>
          <a:ln>
            <a:noFill/>
          </a:ln>
        </p:spPr>
        <p:txBody>
          <a:bodyPr anchorCtr="0" anchor="t" bIns="45700" lIns="91425" spcFirstLastPara="1" rIns="91425" wrap="square" tIns="45700">
            <a:spAutoFit/>
          </a:bodyPr>
          <a:lstStyle/>
          <a:p>
            <a:pPr indent="-342900" lvl="0" marL="342900" marR="0" rtl="0" algn="just">
              <a:spcBef>
                <a:spcPts val="0"/>
              </a:spcBef>
              <a:spcAft>
                <a:spcPts val="0"/>
              </a:spcAft>
              <a:buClr>
                <a:schemeClr val="dk1"/>
              </a:buClr>
              <a:buSzPts val="2400"/>
              <a:buFont typeface="Noto Sans Symbols"/>
              <a:buChar char="▪"/>
            </a:pPr>
            <a:r>
              <a:rPr lang="en-US" sz="2400">
                <a:solidFill>
                  <a:schemeClr val="dk1"/>
                </a:solidFill>
                <a:latin typeface="Times New Roman"/>
                <a:ea typeface="Times New Roman"/>
                <a:cs typeface="Times New Roman"/>
                <a:sym typeface="Times New Roman"/>
              </a:rPr>
              <a:t>Typically, neurons are aggregated into layers. Different layers may perform different transformations on their inputs. </a:t>
            </a:r>
            <a:endParaRPr/>
          </a:p>
          <a:p>
            <a:pPr indent="-190500" lvl="0" marL="342900" marR="0" rtl="0" algn="just">
              <a:spcBef>
                <a:spcPts val="0"/>
              </a:spcBef>
              <a:spcAft>
                <a:spcPts val="0"/>
              </a:spcAft>
              <a:buClr>
                <a:schemeClr val="dk1"/>
              </a:buClr>
              <a:buSzPts val="2400"/>
              <a:buFont typeface="Noto Sans Symbols"/>
              <a:buNone/>
            </a:pPr>
            <a:r>
              <a:t/>
            </a:r>
            <a:endParaRPr sz="2400">
              <a:solidFill>
                <a:schemeClr val="dk1"/>
              </a:solidFill>
              <a:latin typeface="Times New Roman"/>
              <a:ea typeface="Times New Roman"/>
              <a:cs typeface="Times New Roman"/>
              <a:sym typeface="Times New Roman"/>
            </a:endParaRPr>
          </a:p>
          <a:p>
            <a:pPr indent="-342900" lvl="0" marL="342900" marR="0" rtl="0" algn="just">
              <a:spcBef>
                <a:spcPts val="0"/>
              </a:spcBef>
              <a:spcAft>
                <a:spcPts val="0"/>
              </a:spcAft>
              <a:buClr>
                <a:schemeClr val="dk1"/>
              </a:buClr>
              <a:buSzPts val="2400"/>
              <a:buFont typeface="Noto Sans Symbols"/>
              <a:buChar char="▪"/>
            </a:pPr>
            <a:r>
              <a:rPr lang="en-US" sz="2400">
                <a:solidFill>
                  <a:schemeClr val="dk1"/>
                </a:solidFill>
                <a:latin typeface="Times New Roman"/>
                <a:ea typeface="Times New Roman"/>
                <a:cs typeface="Times New Roman"/>
                <a:sym typeface="Times New Roman"/>
              </a:rPr>
              <a:t>Signals travel from the first layer (the input layer) to the last layer (the output layer), possibly passing through multiple intermediate layers (hidden layers). </a:t>
            </a:r>
            <a:endParaRPr/>
          </a:p>
          <a:p>
            <a:pPr indent="-190500" lvl="0" marL="342900" marR="0" rtl="0" algn="just">
              <a:spcBef>
                <a:spcPts val="0"/>
              </a:spcBef>
              <a:spcAft>
                <a:spcPts val="0"/>
              </a:spcAft>
              <a:buClr>
                <a:schemeClr val="dk1"/>
              </a:buClr>
              <a:buSzPts val="2400"/>
              <a:buFont typeface="Noto Sans Symbols"/>
              <a:buNone/>
            </a:pPr>
            <a:r>
              <a:t/>
            </a:r>
            <a:endParaRPr sz="2400">
              <a:solidFill>
                <a:schemeClr val="dk1"/>
              </a:solidFill>
              <a:latin typeface="Times New Roman"/>
              <a:ea typeface="Times New Roman"/>
              <a:cs typeface="Times New Roman"/>
              <a:sym typeface="Times New Roman"/>
            </a:endParaRPr>
          </a:p>
          <a:p>
            <a:pPr indent="-342900" lvl="0" marL="342900" marR="0" rtl="0" algn="just">
              <a:spcBef>
                <a:spcPts val="0"/>
              </a:spcBef>
              <a:spcAft>
                <a:spcPts val="0"/>
              </a:spcAft>
              <a:buClr>
                <a:schemeClr val="dk1"/>
              </a:buClr>
              <a:buSzPts val="2400"/>
              <a:buFont typeface="Noto Sans Symbols"/>
              <a:buChar char="▪"/>
            </a:pPr>
            <a:r>
              <a:rPr lang="en-US" sz="2400">
                <a:solidFill>
                  <a:schemeClr val="dk1"/>
                </a:solidFill>
                <a:latin typeface="Times New Roman"/>
                <a:ea typeface="Times New Roman"/>
                <a:cs typeface="Times New Roman"/>
                <a:sym typeface="Times New Roman"/>
              </a:rPr>
              <a:t>A network is typically called a deep neural network if it has at least two hidden layers.</a:t>
            </a:r>
            <a:endParaRPr sz="2400">
              <a:solidFill>
                <a:schemeClr val="dk1"/>
              </a:solidFill>
              <a:latin typeface="Times New Roman"/>
              <a:ea typeface="Times New Roman"/>
              <a:cs typeface="Times New Roman"/>
              <a:sym typeface="Times New Roman"/>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28"/>
                                        </p:tgtEl>
                                        <p:attrNameLst>
                                          <p:attrName>style.visibility</p:attrName>
                                        </p:attrNameLst>
                                      </p:cBhvr>
                                      <p:to>
                                        <p:strVal val="visible"/>
                                      </p:to>
                                    </p:set>
                                    <p:anim calcmode="lin" valueType="num">
                                      <p:cBhvr additive="base">
                                        <p:cTn dur="500"/>
                                        <p:tgtEl>
                                          <p:spTgt spid="128"/>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8"/>
                                        </p:tgtEl>
                                        <p:attrNameLst>
                                          <p:attrName>style.visibility</p:attrName>
                                        </p:attrNameLst>
                                      </p:cBhvr>
                                      <p:to>
                                        <p:strVal val="visible"/>
                                      </p:to>
                                    </p:set>
                                    <p:animEffect filter="fade" transition="in">
                                      <p:cBhvr>
                                        <p:cTn dur="1000"/>
                                        <p:tgtEl>
                                          <p:spTgt spid="13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9"/>
                                        </p:tgtEl>
                                        <p:attrNameLst>
                                          <p:attrName>style.visibility</p:attrName>
                                        </p:attrNameLst>
                                      </p:cBhvr>
                                      <p:to>
                                        <p:strVal val="visible"/>
                                      </p:to>
                                    </p:set>
                                    <p:animEffect filter="fade" transition="in">
                                      <p:cBhvr>
                                        <p:cTn dur="1000"/>
                                        <p:tgtEl>
                                          <p:spTgt spid="12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2"/>
                                        </p:tgtEl>
                                        <p:attrNameLst>
                                          <p:attrName>style.visibility</p:attrName>
                                        </p:attrNameLst>
                                      </p:cBhvr>
                                      <p:to>
                                        <p:strVal val="visible"/>
                                      </p:to>
                                    </p:set>
                                    <p:animEffect filter="fade" transition="in">
                                      <p:cBhvr>
                                        <p:cTn dur="1000"/>
                                        <p:tgtEl>
                                          <p:spTgt spid="13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5"/>
                                        </p:tgtEl>
                                        <p:attrNameLst>
                                          <p:attrName>style.visibility</p:attrName>
                                        </p:attrNameLst>
                                      </p:cBhvr>
                                      <p:to>
                                        <p:strVal val="visible"/>
                                      </p:to>
                                    </p:set>
                                    <p:animEffect filter="fade" transition="in">
                                      <p:cBhvr>
                                        <p:cTn dur="1000"/>
                                        <p:tgtEl>
                                          <p:spTgt spid="13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17"/>
          <p:cNvSpPr txBox="1"/>
          <p:nvPr/>
        </p:nvSpPr>
        <p:spPr>
          <a:xfrm>
            <a:off x="0" y="54232"/>
            <a:ext cx="3468757" cy="461665"/>
          </a:xfrm>
          <a:prstGeom prst="rect">
            <a:avLst/>
          </a:prstGeom>
          <a:solidFill>
            <a:srgbClr val="FF0000"/>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400">
                <a:solidFill>
                  <a:schemeClr val="lt1"/>
                </a:solidFill>
                <a:latin typeface="Times New Roman"/>
                <a:ea typeface="Times New Roman"/>
                <a:cs typeface="Times New Roman"/>
                <a:sym typeface="Times New Roman"/>
              </a:rPr>
              <a:t>Learning in MLFFNN</a:t>
            </a:r>
            <a:endParaRPr/>
          </a:p>
        </p:txBody>
      </p:sp>
      <p:pic>
        <p:nvPicPr>
          <p:cNvPr id="145" name="Google Shape;145;p17"/>
          <p:cNvPicPr preferRelativeResize="0"/>
          <p:nvPr/>
        </p:nvPicPr>
        <p:blipFill rotWithShape="1">
          <a:blip r:embed="rId3">
            <a:alphaModFix/>
          </a:blip>
          <a:srcRect b="0" l="0" r="0" t="0"/>
          <a:stretch/>
        </p:blipFill>
        <p:spPr>
          <a:xfrm>
            <a:off x="120618" y="3939756"/>
            <a:ext cx="5676867" cy="2801638"/>
          </a:xfrm>
          <a:prstGeom prst="rect">
            <a:avLst/>
          </a:prstGeom>
          <a:noFill/>
          <a:ln>
            <a:noFill/>
          </a:ln>
        </p:spPr>
      </p:pic>
      <p:pic>
        <p:nvPicPr>
          <p:cNvPr id="146" name="Google Shape;146;p17"/>
          <p:cNvPicPr preferRelativeResize="0"/>
          <p:nvPr/>
        </p:nvPicPr>
        <p:blipFill rotWithShape="1">
          <a:blip r:embed="rId4">
            <a:alphaModFix/>
          </a:blip>
          <a:srcRect b="0" l="0" r="0" t="0"/>
          <a:stretch/>
        </p:blipFill>
        <p:spPr>
          <a:xfrm>
            <a:off x="0" y="515897"/>
            <a:ext cx="7134179" cy="3160557"/>
          </a:xfrm>
          <a:prstGeom prst="rect">
            <a:avLst/>
          </a:prstGeom>
          <a:noFill/>
          <a:ln>
            <a:noFill/>
          </a:ln>
        </p:spPr>
      </p:pic>
      <p:pic>
        <p:nvPicPr>
          <p:cNvPr id="147" name="Google Shape;147;p17"/>
          <p:cNvPicPr preferRelativeResize="0"/>
          <p:nvPr/>
        </p:nvPicPr>
        <p:blipFill rotWithShape="1">
          <a:blip r:embed="rId5">
            <a:alphaModFix/>
          </a:blip>
          <a:srcRect b="0" l="0" r="0" t="0"/>
          <a:stretch/>
        </p:blipFill>
        <p:spPr>
          <a:xfrm>
            <a:off x="5985774" y="4273955"/>
            <a:ext cx="1597025" cy="1829409"/>
          </a:xfrm>
          <a:prstGeom prst="rect">
            <a:avLst/>
          </a:prstGeom>
          <a:noFill/>
          <a:ln>
            <a:noFill/>
          </a:ln>
        </p:spPr>
      </p:pic>
      <p:grpSp>
        <p:nvGrpSpPr>
          <p:cNvPr id="148" name="Google Shape;148;p17"/>
          <p:cNvGrpSpPr/>
          <p:nvPr/>
        </p:nvGrpSpPr>
        <p:grpSpPr>
          <a:xfrm>
            <a:off x="7771088" y="2486441"/>
            <a:ext cx="3789575" cy="4141831"/>
            <a:chOff x="8281807" y="2561172"/>
            <a:chExt cx="3789575" cy="4141831"/>
          </a:xfrm>
        </p:grpSpPr>
        <p:pic>
          <p:nvPicPr>
            <p:cNvPr id="149" name="Google Shape;149;p17"/>
            <p:cNvPicPr preferRelativeResize="0"/>
            <p:nvPr/>
          </p:nvPicPr>
          <p:blipFill rotWithShape="1">
            <a:blip r:embed="rId6">
              <a:alphaModFix/>
            </a:blip>
            <a:srcRect b="0" l="0" r="0" t="0"/>
            <a:stretch/>
          </p:blipFill>
          <p:spPr>
            <a:xfrm>
              <a:off x="8281807" y="2561172"/>
              <a:ext cx="3024929" cy="2372963"/>
            </a:xfrm>
            <a:prstGeom prst="rect">
              <a:avLst/>
            </a:prstGeom>
            <a:noFill/>
            <a:ln>
              <a:noFill/>
            </a:ln>
          </p:spPr>
        </p:pic>
        <p:pic>
          <p:nvPicPr>
            <p:cNvPr id="150" name="Google Shape;150;p17"/>
            <p:cNvPicPr preferRelativeResize="0"/>
            <p:nvPr/>
          </p:nvPicPr>
          <p:blipFill rotWithShape="1">
            <a:blip r:embed="rId7">
              <a:alphaModFix/>
            </a:blip>
            <a:srcRect b="0" l="0" r="0" t="0"/>
            <a:stretch/>
          </p:blipFill>
          <p:spPr>
            <a:xfrm>
              <a:off x="8281807" y="4934135"/>
              <a:ext cx="3789575" cy="1768868"/>
            </a:xfrm>
            <a:prstGeom prst="rect">
              <a:avLst/>
            </a:prstGeom>
            <a:noFill/>
            <a:ln>
              <a:noFill/>
            </a:ln>
          </p:spPr>
        </p:pic>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44"/>
                                        </p:tgtEl>
                                        <p:attrNameLst>
                                          <p:attrName>style.visibility</p:attrName>
                                        </p:attrNameLst>
                                      </p:cBhvr>
                                      <p:to>
                                        <p:strVal val="visible"/>
                                      </p:to>
                                    </p:set>
                                    <p:anim calcmode="lin" valueType="num">
                                      <p:cBhvr additive="base">
                                        <p:cTn dur="500"/>
                                        <p:tgtEl>
                                          <p:spTgt spid="144"/>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6"/>
                                        </p:tgtEl>
                                        <p:attrNameLst>
                                          <p:attrName>style.visibility</p:attrName>
                                        </p:attrNameLst>
                                      </p:cBhvr>
                                      <p:to>
                                        <p:strVal val="visible"/>
                                      </p:to>
                                    </p:set>
                                    <p:animEffect filter="fade" transition="in">
                                      <p:cBhvr>
                                        <p:cTn dur="1000"/>
                                        <p:tgtEl>
                                          <p:spTgt spid="14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5"/>
                                        </p:tgtEl>
                                        <p:attrNameLst>
                                          <p:attrName>style.visibility</p:attrName>
                                        </p:attrNameLst>
                                      </p:cBhvr>
                                      <p:to>
                                        <p:strVal val="visible"/>
                                      </p:to>
                                    </p:set>
                                    <p:animEffect filter="fade" transition="in">
                                      <p:cBhvr>
                                        <p:cTn dur="1000"/>
                                        <p:tgtEl>
                                          <p:spTgt spid="14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7"/>
                                        </p:tgtEl>
                                        <p:attrNameLst>
                                          <p:attrName>style.visibility</p:attrName>
                                        </p:attrNameLst>
                                      </p:cBhvr>
                                      <p:to>
                                        <p:strVal val="visible"/>
                                      </p:to>
                                    </p:set>
                                    <p:animEffect filter="fade" transition="in">
                                      <p:cBhvr>
                                        <p:cTn dur="1000"/>
                                        <p:tgtEl>
                                          <p:spTgt spid="14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8"/>
                                        </p:tgtEl>
                                        <p:attrNameLst>
                                          <p:attrName>style.visibility</p:attrName>
                                        </p:attrNameLst>
                                      </p:cBhvr>
                                      <p:to>
                                        <p:strVal val="visible"/>
                                      </p:to>
                                    </p:set>
                                    <p:animEffect filter="fade" transition="in">
                                      <p:cBhvr>
                                        <p:cTn dur="1000"/>
                                        <p:tgtEl>
                                          <p:spTgt spid="14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18"/>
          <p:cNvSpPr txBox="1"/>
          <p:nvPr/>
        </p:nvSpPr>
        <p:spPr>
          <a:xfrm>
            <a:off x="0" y="121335"/>
            <a:ext cx="2934410" cy="461665"/>
          </a:xfrm>
          <a:prstGeom prst="rect">
            <a:avLst/>
          </a:prstGeom>
          <a:solidFill>
            <a:srgbClr val="1E4E79"/>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lt1"/>
                </a:solidFill>
                <a:latin typeface="Times New Roman"/>
                <a:ea typeface="Times New Roman"/>
                <a:cs typeface="Times New Roman"/>
                <a:sym typeface="Times New Roman"/>
              </a:rPr>
              <a:t>Numerical Example</a:t>
            </a:r>
            <a:endParaRPr/>
          </a:p>
        </p:txBody>
      </p:sp>
      <p:grpSp>
        <p:nvGrpSpPr>
          <p:cNvPr id="156" name="Google Shape;156;p18"/>
          <p:cNvGrpSpPr/>
          <p:nvPr/>
        </p:nvGrpSpPr>
        <p:grpSpPr>
          <a:xfrm>
            <a:off x="166540" y="764702"/>
            <a:ext cx="11858919" cy="5971963"/>
            <a:chOff x="0" y="621020"/>
            <a:chExt cx="12060024" cy="6077625"/>
          </a:xfrm>
        </p:grpSpPr>
        <p:pic>
          <p:nvPicPr>
            <p:cNvPr id="157" name="Google Shape;157;p18"/>
            <p:cNvPicPr preferRelativeResize="0"/>
            <p:nvPr/>
          </p:nvPicPr>
          <p:blipFill rotWithShape="1">
            <a:blip r:embed="rId3">
              <a:alphaModFix/>
            </a:blip>
            <a:srcRect b="0" l="0" r="0" t="0"/>
            <a:stretch/>
          </p:blipFill>
          <p:spPr>
            <a:xfrm>
              <a:off x="131977" y="3468295"/>
              <a:ext cx="7211504" cy="3230350"/>
            </a:xfrm>
            <a:prstGeom prst="rect">
              <a:avLst/>
            </a:prstGeom>
            <a:noFill/>
            <a:ln>
              <a:noFill/>
            </a:ln>
          </p:spPr>
        </p:pic>
        <p:pic>
          <p:nvPicPr>
            <p:cNvPr id="158" name="Google Shape;158;p18"/>
            <p:cNvPicPr preferRelativeResize="0"/>
            <p:nvPr/>
          </p:nvPicPr>
          <p:blipFill rotWithShape="1">
            <a:blip r:embed="rId4">
              <a:alphaModFix/>
            </a:blip>
            <a:srcRect b="0" l="0" r="0" t="0"/>
            <a:stretch/>
          </p:blipFill>
          <p:spPr>
            <a:xfrm>
              <a:off x="0" y="621020"/>
              <a:ext cx="8032176" cy="2773920"/>
            </a:xfrm>
            <a:prstGeom prst="rect">
              <a:avLst/>
            </a:prstGeom>
            <a:noFill/>
            <a:ln>
              <a:noFill/>
            </a:ln>
          </p:spPr>
        </p:pic>
        <p:pic>
          <p:nvPicPr>
            <p:cNvPr id="159" name="Google Shape;159;p18"/>
            <p:cNvPicPr preferRelativeResize="0"/>
            <p:nvPr/>
          </p:nvPicPr>
          <p:blipFill rotWithShape="1">
            <a:blip r:embed="rId5">
              <a:alphaModFix/>
            </a:blip>
            <a:srcRect b="0" l="0" r="0" t="0"/>
            <a:stretch/>
          </p:blipFill>
          <p:spPr>
            <a:xfrm>
              <a:off x="8284809" y="621020"/>
              <a:ext cx="3775215" cy="3002861"/>
            </a:xfrm>
            <a:prstGeom prst="rect">
              <a:avLst/>
            </a:prstGeom>
            <a:noFill/>
            <a:ln>
              <a:noFill/>
            </a:ln>
          </p:spPr>
        </p:pic>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55"/>
                                        </p:tgtEl>
                                        <p:attrNameLst>
                                          <p:attrName>style.visibility</p:attrName>
                                        </p:attrNameLst>
                                      </p:cBhvr>
                                      <p:to>
                                        <p:strVal val="visible"/>
                                      </p:to>
                                    </p:set>
                                    <p:anim calcmode="lin" valueType="num">
                                      <p:cBhvr additive="base">
                                        <p:cTn dur="500"/>
                                        <p:tgtEl>
                                          <p:spTgt spid="155"/>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6"/>
                                        </p:tgtEl>
                                        <p:attrNameLst>
                                          <p:attrName>style.visibility</p:attrName>
                                        </p:attrNameLst>
                                      </p:cBhvr>
                                      <p:to>
                                        <p:strVal val="visible"/>
                                      </p:to>
                                    </p:set>
                                    <p:animEffect filter="fade" transition="in">
                                      <p:cBhvr>
                                        <p:cTn dur="1000"/>
                                        <p:tgtEl>
                                          <p:spTgt spid="15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pic>
        <p:nvPicPr>
          <p:cNvPr id="164" name="Google Shape;164;p19"/>
          <p:cNvPicPr preferRelativeResize="0"/>
          <p:nvPr/>
        </p:nvPicPr>
        <p:blipFill rotWithShape="1">
          <a:blip r:embed="rId3">
            <a:alphaModFix/>
          </a:blip>
          <a:srcRect b="0" l="0" r="0" t="0"/>
          <a:stretch/>
        </p:blipFill>
        <p:spPr>
          <a:xfrm>
            <a:off x="79102" y="602036"/>
            <a:ext cx="5885027" cy="2650211"/>
          </a:xfrm>
          <a:prstGeom prst="rect">
            <a:avLst/>
          </a:prstGeom>
          <a:noFill/>
          <a:ln>
            <a:noFill/>
          </a:ln>
        </p:spPr>
      </p:pic>
      <p:pic>
        <p:nvPicPr>
          <p:cNvPr id="165" name="Google Shape;165;p19"/>
          <p:cNvPicPr preferRelativeResize="0"/>
          <p:nvPr/>
        </p:nvPicPr>
        <p:blipFill rotWithShape="1">
          <a:blip r:embed="rId4">
            <a:alphaModFix/>
          </a:blip>
          <a:srcRect b="0" l="0" r="0" t="0"/>
          <a:stretch/>
        </p:blipFill>
        <p:spPr>
          <a:xfrm>
            <a:off x="173368" y="3363012"/>
            <a:ext cx="6508331" cy="2026763"/>
          </a:xfrm>
          <a:prstGeom prst="rect">
            <a:avLst/>
          </a:prstGeom>
          <a:noFill/>
          <a:ln>
            <a:noFill/>
          </a:ln>
        </p:spPr>
      </p:pic>
      <p:pic>
        <p:nvPicPr>
          <p:cNvPr id="166" name="Google Shape;166;p19"/>
          <p:cNvPicPr preferRelativeResize="0"/>
          <p:nvPr/>
        </p:nvPicPr>
        <p:blipFill rotWithShape="1">
          <a:blip r:embed="rId5">
            <a:alphaModFix/>
          </a:blip>
          <a:srcRect b="0" l="0" r="0" t="0"/>
          <a:stretch/>
        </p:blipFill>
        <p:spPr>
          <a:xfrm>
            <a:off x="6227873" y="568548"/>
            <a:ext cx="5731211" cy="286045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4"/>
                                        </p:tgtEl>
                                        <p:attrNameLst>
                                          <p:attrName>style.visibility</p:attrName>
                                        </p:attrNameLst>
                                      </p:cBhvr>
                                      <p:to>
                                        <p:strVal val="visible"/>
                                      </p:to>
                                    </p:set>
                                    <p:animEffect filter="fade" transition="in">
                                      <p:cBhvr>
                                        <p:cTn dur="1000"/>
                                        <p:tgtEl>
                                          <p:spTgt spid="16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5"/>
                                        </p:tgtEl>
                                        <p:attrNameLst>
                                          <p:attrName>style.visibility</p:attrName>
                                        </p:attrNameLst>
                                      </p:cBhvr>
                                      <p:to>
                                        <p:strVal val="visible"/>
                                      </p:to>
                                    </p:set>
                                    <p:animEffect filter="fade" transition="in">
                                      <p:cBhvr>
                                        <p:cTn dur="1000"/>
                                        <p:tgtEl>
                                          <p:spTgt spid="16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6"/>
                                        </p:tgtEl>
                                        <p:attrNameLst>
                                          <p:attrName>style.visibility</p:attrName>
                                        </p:attrNameLst>
                                      </p:cBhvr>
                                      <p:to>
                                        <p:strVal val="visible"/>
                                      </p:to>
                                    </p:set>
                                    <p:animEffect filter="fade" transition="in">
                                      <p:cBhvr>
                                        <p:cTn dur="1000"/>
                                        <p:tgtEl>
                                          <p:spTgt spid="16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grpSp>
        <p:nvGrpSpPr>
          <p:cNvPr id="171" name="Google Shape;171;p20"/>
          <p:cNvGrpSpPr/>
          <p:nvPr/>
        </p:nvGrpSpPr>
        <p:grpSpPr>
          <a:xfrm>
            <a:off x="289786" y="216644"/>
            <a:ext cx="6422296" cy="6346606"/>
            <a:chOff x="289786" y="216644"/>
            <a:chExt cx="6422296" cy="6346606"/>
          </a:xfrm>
        </p:grpSpPr>
        <p:pic>
          <p:nvPicPr>
            <p:cNvPr id="172" name="Google Shape;172;p20"/>
            <p:cNvPicPr preferRelativeResize="0"/>
            <p:nvPr/>
          </p:nvPicPr>
          <p:blipFill rotWithShape="1">
            <a:blip r:embed="rId3">
              <a:alphaModFix/>
            </a:blip>
            <a:srcRect b="0" l="0" r="0" t="0"/>
            <a:stretch/>
          </p:blipFill>
          <p:spPr>
            <a:xfrm>
              <a:off x="289786" y="216644"/>
              <a:ext cx="5019633" cy="3184554"/>
            </a:xfrm>
            <a:prstGeom prst="rect">
              <a:avLst/>
            </a:prstGeom>
            <a:noFill/>
            <a:ln>
              <a:noFill/>
            </a:ln>
          </p:spPr>
        </p:pic>
        <p:pic>
          <p:nvPicPr>
            <p:cNvPr id="173" name="Google Shape;173;p20"/>
            <p:cNvPicPr preferRelativeResize="0"/>
            <p:nvPr/>
          </p:nvPicPr>
          <p:blipFill rotWithShape="1">
            <a:blip r:embed="rId4">
              <a:alphaModFix/>
            </a:blip>
            <a:srcRect b="0" l="0" r="0" t="0"/>
            <a:stretch/>
          </p:blipFill>
          <p:spPr>
            <a:xfrm>
              <a:off x="289786" y="3429000"/>
              <a:ext cx="6422296" cy="3134250"/>
            </a:xfrm>
            <a:prstGeom prst="rect">
              <a:avLst/>
            </a:prstGeom>
            <a:noFill/>
            <a:ln>
              <a:noFill/>
            </a:ln>
          </p:spPr>
        </p:pic>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grpSp>
        <p:nvGrpSpPr>
          <p:cNvPr id="178" name="Google Shape;178;p21"/>
          <p:cNvGrpSpPr/>
          <p:nvPr/>
        </p:nvGrpSpPr>
        <p:grpSpPr>
          <a:xfrm>
            <a:off x="196645" y="457527"/>
            <a:ext cx="11568526" cy="6130809"/>
            <a:chOff x="0" y="457527"/>
            <a:chExt cx="11568526" cy="6130809"/>
          </a:xfrm>
        </p:grpSpPr>
        <p:grpSp>
          <p:nvGrpSpPr>
            <p:cNvPr id="179" name="Google Shape;179;p21"/>
            <p:cNvGrpSpPr/>
            <p:nvPr/>
          </p:nvGrpSpPr>
          <p:grpSpPr>
            <a:xfrm>
              <a:off x="0" y="457527"/>
              <a:ext cx="5434059" cy="6130809"/>
              <a:chOff x="0" y="457527"/>
              <a:chExt cx="5434059" cy="6130809"/>
            </a:xfrm>
          </p:grpSpPr>
          <p:pic>
            <p:nvPicPr>
              <p:cNvPr id="180" name="Google Shape;180;p21"/>
              <p:cNvPicPr preferRelativeResize="0"/>
              <p:nvPr/>
            </p:nvPicPr>
            <p:blipFill rotWithShape="1">
              <a:blip r:embed="rId3">
                <a:alphaModFix/>
              </a:blip>
              <a:srcRect b="0" l="0" r="0" t="0"/>
              <a:stretch/>
            </p:blipFill>
            <p:spPr>
              <a:xfrm>
                <a:off x="213389" y="457527"/>
                <a:ext cx="4423024" cy="2971473"/>
              </a:xfrm>
              <a:prstGeom prst="rect">
                <a:avLst/>
              </a:prstGeom>
              <a:noFill/>
              <a:ln>
                <a:noFill/>
              </a:ln>
            </p:spPr>
          </p:pic>
          <p:pic>
            <p:nvPicPr>
              <p:cNvPr id="181" name="Google Shape;181;p21"/>
              <p:cNvPicPr preferRelativeResize="0"/>
              <p:nvPr/>
            </p:nvPicPr>
            <p:blipFill rotWithShape="1">
              <a:blip r:embed="rId4">
                <a:alphaModFix/>
              </a:blip>
              <a:srcRect b="0" l="0" r="0" t="0"/>
              <a:stretch/>
            </p:blipFill>
            <p:spPr>
              <a:xfrm>
                <a:off x="0" y="3429000"/>
                <a:ext cx="5434059" cy="3159336"/>
              </a:xfrm>
              <a:prstGeom prst="rect">
                <a:avLst/>
              </a:prstGeom>
              <a:noFill/>
              <a:ln>
                <a:noFill/>
              </a:ln>
            </p:spPr>
          </p:pic>
        </p:grpSp>
        <p:pic>
          <p:nvPicPr>
            <p:cNvPr id="182" name="Google Shape;182;p21"/>
            <p:cNvPicPr preferRelativeResize="0"/>
            <p:nvPr/>
          </p:nvPicPr>
          <p:blipFill rotWithShape="1">
            <a:blip r:embed="rId5">
              <a:alphaModFix/>
            </a:blip>
            <a:srcRect b="0" l="0" r="0" t="0"/>
            <a:stretch/>
          </p:blipFill>
          <p:spPr>
            <a:xfrm>
              <a:off x="5434059" y="1808431"/>
              <a:ext cx="6134467" cy="2971473"/>
            </a:xfrm>
            <a:prstGeom prst="rect">
              <a:avLst/>
            </a:prstGeom>
            <a:noFill/>
            <a:ln>
              <a:noFill/>
            </a:ln>
          </p:spPr>
        </p:pic>
      </p:gr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